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12126"/>
            <a:ext cx="2133600" cy="884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2DD3323-F1FF-4C39-96E6-5AC47A1AC43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790BEE-A97F-423E-A7F8-5F5D227E91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15" y="6103478"/>
            <a:ext cx="1268474" cy="52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anose="05000000000000000000" pitchFamily="2" charset="2"/>
        <a:buChar char="Ø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b="1" dirty="0" smtClean="0"/>
              <a:t>Worker </a:t>
            </a:r>
            <a:br>
              <a:rPr lang="en-US" sz="5400" b="1" dirty="0" smtClean="0"/>
            </a:br>
            <a:r>
              <a:rPr lang="en-US" sz="5400" b="1" dirty="0" smtClean="0"/>
              <a:t>Misclassification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40752"/>
            <a:ext cx="4038600" cy="33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306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college students working at camps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court reporters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cosmetologists (including manicurists) and barbers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psychiatrists, therapists, and LCSW’s working under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prison work (by inmates)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/>
          </a:bodyPr>
          <a:lstStyle/>
          <a:p>
            <a:r>
              <a:rPr lang="en-US" dirty="0"/>
              <a:t>Aside from previous exceptions</a:t>
            </a:r>
            <a:r>
              <a:rPr lang="en-US" dirty="0" smtClean="0"/>
              <a:t>, </a:t>
            </a:r>
            <a:r>
              <a:rPr lang="en-US" dirty="0"/>
              <a:t>legal presumption is “employee.”</a:t>
            </a:r>
          </a:p>
          <a:p>
            <a:endParaRPr lang="en-US" dirty="0"/>
          </a:p>
          <a:p>
            <a:r>
              <a:rPr lang="en-US" dirty="0"/>
              <a:t>Presumption is rebuttable</a:t>
            </a:r>
          </a:p>
          <a:p>
            <a:pPr lvl="1"/>
            <a:r>
              <a:rPr lang="en-US" dirty="0"/>
              <a:t>Burden is on the employing unit.</a:t>
            </a:r>
          </a:p>
          <a:p>
            <a:pPr lvl="1"/>
            <a:r>
              <a:rPr lang="en-US" dirty="0"/>
              <a:t>Standard of proof:  preponderance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49" y="3581400"/>
            <a:ext cx="2843784" cy="189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819400"/>
            <a:ext cx="80772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test”):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Instructions </a:t>
            </a:r>
            <a:r>
              <a:rPr lang="en-US" dirty="0"/>
              <a:t>(when, where, how)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Training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Integration</a:t>
            </a:r>
            <a:endParaRPr lang="en-US" dirty="0"/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Services </a:t>
            </a:r>
            <a:r>
              <a:rPr lang="en-US" dirty="0"/>
              <a:t>rendered personally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Hiring/supervising/paying </a:t>
            </a:r>
            <a:r>
              <a:rPr lang="en-US" dirty="0"/>
              <a:t>assistants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Continuing </a:t>
            </a:r>
            <a:r>
              <a:rPr lang="en-US" dirty="0"/>
              <a:t>relationship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Set </a:t>
            </a:r>
            <a:r>
              <a:rPr lang="en-US" dirty="0"/>
              <a:t>hours of work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Full </a:t>
            </a:r>
            <a:r>
              <a:rPr lang="en-US" dirty="0"/>
              <a:t>time required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Work </a:t>
            </a:r>
            <a:r>
              <a:rPr lang="en-US" dirty="0"/>
              <a:t>done on premises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Order/sequence </a:t>
            </a:r>
            <a:r>
              <a:rPr lang="en-US" dirty="0"/>
              <a:t>set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5" name="Picture 2" descr="I:\1099\IRS 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352800"/>
            <a:ext cx="3352801" cy="2273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8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2819400"/>
            <a:ext cx="73914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VEC considers 20 factors (“IRS test</a:t>
            </a:r>
            <a:r>
              <a:rPr lang="en-US" dirty="0" smtClean="0"/>
              <a:t>”) cont’d: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Reports</a:t>
            </a:r>
            <a:endParaRPr lang="en-US" dirty="0"/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by hour/week/month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Payment </a:t>
            </a:r>
            <a:r>
              <a:rPr lang="en-US" dirty="0"/>
              <a:t>of expenses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Furnishing </a:t>
            </a:r>
            <a:r>
              <a:rPr lang="en-US" dirty="0"/>
              <a:t>of tools/materials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Significant </a:t>
            </a:r>
            <a:r>
              <a:rPr lang="en-US" dirty="0"/>
              <a:t>investment in facilities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Profit </a:t>
            </a:r>
            <a:r>
              <a:rPr lang="en-US" dirty="0"/>
              <a:t>or loss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Working </a:t>
            </a:r>
            <a:r>
              <a:rPr lang="en-US" dirty="0"/>
              <a:t>for more than one business at a time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Making </a:t>
            </a:r>
            <a:r>
              <a:rPr lang="en-US" dirty="0"/>
              <a:t>services available to general public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fire</a:t>
            </a:r>
          </a:p>
          <a:p>
            <a:pPr marL="759143" lvl="1" indent="-457200">
              <a:buFont typeface="+mj-lt"/>
              <a:buAutoNum type="arabicPeriod" startAt="11"/>
            </a:pPr>
            <a:r>
              <a:rPr lang="en-US" dirty="0" smtClean="0"/>
              <a:t>Right </a:t>
            </a:r>
            <a:r>
              <a:rPr lang="en-US" dirty="0"/>
              <a:t>to quit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4506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Proper treatment of an independent contractor by an EU includes: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Checking licensing before accepting/considering bid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Soliciting IC’s TIN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Not exerting more </a:t>
            </a:r>
            <a:r>
              <a:rPr lang="en-US" dirty="0" smtClean="0"/>
              <a:t>direction/control </a:t>
            </a:r>
            <a:r>
              <a:rPr lang="en-US" dirty="0"/>
              <a:t>than is </a:t>
            </a:r>
            <a:r>
              <a:rPr lang="en-US" dirty="0" smtClean="0"/>
              <a:t>specified </a:t>
            </a:r>
            <a:r>
              <a:rPr lang="en-US" dirty="0"/>
              <a:t>in the 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Making timely payments </a:t>
            </a:r>
            <a:r>
              <a:rPr lang="en-US" dirty="0" smtClean="0"/>
              <a:t>per </a:t>
            </a:r>
            <a:r>
              <a:rPr lang="en-US" dirty="0"/>
              <a:t>schedule specified in </a:t>
            </a:r>
            <a:r>
              <a:rPr lang="en-US" dirty="0" smtClean="0"/>
              <a:t> </a:t>
            </a:r>
            <a:r>
              <a:rPr lang="en-US" dirty="0"/>
              <a:t>contract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Providing 1099(s) at end of job or end of year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Independent Contractor (IC)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68241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Proper treatment of an employee by an EU includes:</a:t>
            </a:r>
          </a:p>
          <a:p>
            <a:endParaRPr lang="en-US" dirty="0"/>
          </a:p>
          <a:p>
            <a:pPr lvl="1"/>
            <a:r>
              <a:rPr lang="en-US" dirty="0"/>
              <a:t>At commencement of employment:</a:t>
            </a:r>
          </a:p>
          <a:p>
            <a:pPr lvl="2"/>
            <a:r>
              <a:rPr lang="en-US" dirty="0"/>
              <a:t>I-9</a:t>
            </a:r>
          </a:p>
          <a:p>
            <a:pPr lvl="2"/>
            <a:r>
              <a:rPr lang="en-US" dirty="0"/>
              <a:t>W-4</a:t>
            </a:r>
          </a:p>
          <a:p>
            <a:pPr lvl="2"/>
            <a:r>
              <a:rPr lang="en-US" dirty="0"/>
              <a:t>Court-ordered support</a:t>
            </a:r>
          </a:p>
          <a:p>
            <a:pPr lvl="2"/>
            <a:r>
              <a:rPr lang="en-US" dirty="0" smtClean="0"/>
              <a:t>Virginia </a:t>
            </a:r>
            <a:r>
              <a:rPr lang="en-US" dirty="0"/>
              <a:t>New Hire</a:t>
            </a:r>
          </a:p>
          <a:p>
            <a:endParaRPr lang="en-US" dirty="0"/>
          </a:p>
          <a:p>
            <a:pPr lvl="1"/>
            <a:r>
              <a:rPr lang="en-US" dirty="0"/>
              <a:t>Compliance with </a:t>
            </a:r>
            <a:r>
              <a:rPr lang="en-US" dirty="0" smtClean="0"/>
              <a:t>Virginia and </a:t>
            </a:r>
            <a:r>
              <a:rPr lang="en-US" dirty="0"/>
              <a:t>U.S. minimum wage and overtime rules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743200"/>
            <a:ext cx="7467600" cy="381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Employee included with Worker’s Compensation </a:t>
            </a:r>
            <a:r>
              <a:rPr lang="en-US" dirty="0" smtClean="0"/>
              <a:t>policy </a:t>
            </a:r>
            <a:r>
              <a:rPr lang="en-US" dirty="0"/>
              <a:t>(accurate description of number and types of </a:t>
            </a:r>
            <a:r>
              <a:rPr lang="en-US" dirty="0" smtClean="0"/>
              <a:t>employees </a:t>
            </a:r>
            <a:r>
              <a:rPr lang="en-US" dirty="0"/>
              <a:t>provided to carrier)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Wages </a:t>
            </a:r>
            <a:r>
              <a:rPr lang="en-US" dirty="0"/>
              <a:t>reported to VEC for unemployment </a:t>
            </a:r>
            <a:r>
              <a:rPr lang="en-US" dirty="0" smtClean="0"/>
              <a:t>insurance coverage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Payroll </a:t>
            </a:r>
            <a:r>
              <a:rPr lang="en-US" dirty="0"/>
              <a:t>withholdings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FICA (Social Security and Medicare)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State income tax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Federal income tax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W-2 </a:t>
            </a:r>
            <a:r>
              <a:rPr lang="en-US" dirty="0"/>
              <a:t>in January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>of an </a:t>
            </a:r>
            <a:r>
              <a:rPr lang="en-US" dirty="0" smtClean="0"/>
              <a:t>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69538"/>
            <a:ext cx="5257800" cy="36030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What matters most is what is really happening</a:t>
            </a:r>
          </a:p>
          <a:p>
            <a:pPr>
              <a:spcAft>
                <a:spcPts val="1200"/>
              </a:spcAft>
            </a:pPr>
            <a:r>
              <a:rPr lang="en-US" dirty="0"/>
              <a:t>The existence of a W-9, a contract, and a 1099 are </a:t>
            </a:r>
            <a:r>
              <a:rPr lang="en-US" i="1" dirty="0">
                <a:solidFill>
                  <a:schemeClr val="accent2"/>
                </a:solidFill>
              </a:rPr>
              <a:t>indicative</a:t>
            </a:r>
            <a:r>
              <a:rPr lang="en-US" dirty="0"/>
              <a:t> but not </a:t>
            </a:r>
            <a:r>
              <a:rPr lang="en-US" i="1" dirty="0">
                <a:solidFill>
                  <a:schemeClr val="accent2"/>
                </a:solidFill>
              </a:rPr>
              <a:t>dispositive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An EU can’t “convert” an employee into an independent contractor by filling out some forms.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23286"/>
            <a:ext cx="293524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65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2971800"/>
            <a:ext cx="5300133" cy="3450696"/>
          </a:xfrm>
        </p:spPr>
        <p:txBody>
          <a:bodyPr/>
          <a:lstStyle/>
          <a:p>
            <a:r>
              <a:rPr lang="en-US" dirty="0"/>
              <a:t>Misclassification harms:</a:t>
            </a:r>
          </a:p>
          <a:p>
            <a:pPr lvl="1"/>
            <a:r>
              <a:rPr lang="en-US" dirty="0" smtClean="0"/>
              <a:t>Workers</a:t>
            </a:r>
            <a:endParaRPr lang="en-US" dirty="0"/>
          </a:p>
          <a:p>
            <a:pPr lvl="1"/>
            <a:r>
              <a:rPr lang="en-US" dirty="0"/>
              <a:t>Law-abiding businesses (competitors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Taxpayers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1" y="2675466"/>
            <a:ext cx="7620000" cy="364913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Virginia </a:t>
            </a:r>
            <a:r>
              <a:rPr lang="en-US" b="1" dirty="0"/>
              <a:t>Unemployment Compensation Act </a:t>
            </a:r>
            <a:r>
              <a:rPr lang="en-US" dirty="0"/>
              <a:t>(Title 60.2)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report new hires and re-hires to the </a:t>
            </a:r>
            <a:r>
              <a:rPr lang="en-US" dirty="0" smtClean="0"/>
              <a:t>Virginia </a:t>
            </a:r>
            <a:r>
              <a:rPr lang="en-US" dirty="0"/>
              <a:t>New Hire Reporting Center.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shall request each new hire to disclose child support withholding orders.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EU may not require/accept agreement to waive </a:t>
            </a:r>
            <a:r>
              <a:rPr lang="en-US" dirty="0" smtClean="0"/>
              <a:t>Unemployment Insurance </a:t>
            </a:r>
            <a:r>
              <a:rPr lang="en-US" dirty="0"/>
              <a:t>benefits or rights.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Violations </a:t>
            </a:r>
            <a:r>
              <a:rPr lang="en-US" i="1" dirty="0" smtClean="0"/>
              <a:t>are Class </a:t>
            </a:r>
            <a:r>
              <a:rPr lang="en-US" i="1" dirty="0"/>
              <a:t>1 Misdemeanors </a:t>
            </a:r>
            <a:r>
              <a:rPr lang="en-US" i="1" dirty="0" smtClean="0"/>
              <a:t>(</a:t>
            </a:r>
            <a:r>
              <a:rPr lang="en-US" i="1" dirty="0"/>
              <a:t>up to 1 year in jail).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971800"/>
            <a:ext cx="71035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Define </a:t>
            </a:r>
            <a:r>
              <a:rPr lang="en-US" dirty="0"/>
              <a:t>“misclassification”</a:t>
            </a:r>
          </a:p>
          <a:p>
            <a:pPr>
              <a:lnSpc>
                <a:spcPct val="150000"/>
              </a:lnSpc>
            </a:pPr>
            <a:r>
              <a:rPr lang="en-US" dirty="0"/>
              <a:t>Impact of 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Virginia laws </a:t>
            </a:r>
            <a:r>
              <a:rPr lang="en-US" dirty="0" smtClean="0"/>
              <a:t>regarding </a:t>
            </a:r>
            <a:r>
              <a:rPr lang="en-US" dirty="0"/>
              <a:t>misclassification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Task Force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124199"/>
            <a:ext cx="7408333" cy="3001963"/>
          </a:xfrm>
        </p:spPr>
        <p:txBody>
          <a:bodyPr>
            <a:normAutofit/>
          </a:bodyPr>
          <a:lstStyle/>
          <a:p>
            <a:r>
              <a:rPr lang="en-US" b="1" i="1" dirty="0"/>
              <a:t>Fraud Against Taxpayers Act</a:t>
            </a:r>
            <a:r>
              <a:rPr lang="en-US" i="1" dirty="0"/>
              <a:t> (Title 8.01, Art. 19.1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i="1" dirty="0"/>
              <a:t>Presenting a false/fraudulent claim, knowingly making a false statement, or knowingly avoiding an obligation to the Commonwealth is </a:t>
            </a:r>
            <a:r>
              <a:rPr lang="en-US" i="1" dirty="0" smtClean="0"/>
              <a:t>subject </a:t>
            </a:r>
            <a:r>
              <a:rPr lang="en-US" i="1" dirty="0"/>
              <a:t>to penalty </a:t>
            </a:r>
            <a:r>
              <a:rPr lang="en-US" i="1" dirty="0" smtClean="0"/>
              <a:t>of up </a:t>
            </a:r>
            <a:r>
              <a:rPr lang="en-US" i="1" dirty="0"/>
              <a:t>to $11,000 </a:t>
            </a:r>
            <a:r>
              <a:rPr lang="en-US" i="1" dirty="0" smtClean="0"/>
              <a:t>plus treble </a:t>
            </a:r>
            <a:r>
              <a:rPr lang="en-US" i="1" dirty="0"/>
              <a:t>damages.</a:t>
            </a:r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971800"/>
            <a:ext cx="7408333" cy="3001963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Professions and Occupations </a:t>
            </a:r>
            <a:r>
              <a:rPr lang="en-US" i="1" dirty="0"/>
              <a:t>(Title 54.1)</a:t>
            </a:r>
          </a:p>
          <a:p>
            <a:pPr lvl="1"/>
            <a:r>
              <a:rPr lang="en-US" i="1" dirty="0"/>
              <a:t>Contracting or bidding without a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Receiving/considering a bid without first receiving the bidder’s license is </a:t>
            </a:r>
            <a:r>
              <a:rPr lang="en-US" i="1" dirty="0" smtClean="0"/>
              <a:t>a Class </a:t>
            </a:r>
            <a:r>
              <a:rPr lang="en-US" i="1" dirty="0"/>
              <a:t>1 Misdemeanor.</a:t>
            </a:r>
          </a:p>
          <a:p>
            <a:pPr lvl="1"/>
            <a:r>
              <a:rPr lang="en-US" i="1" dirty="0"/>
              <a:t>Worker who undertakes work without proper license/certificate commits </a:t>
            </a:r>
            <a:r>
              <a:rPr lang="en-US" i="1" dirty="0" smtClean="0"/>
              <a:t>a Class </a:t>
            </a:r>
            <a:r>
              <a:rPr lang="en-US" i="1" dirty="0"/>
              <a:t>1 Misdemeanor and is subject to fine of $500/day.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0"/>
            <a:ext cx="7408333" cy="3001963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Tax</a:t>
            </a:r>
            <a:r>
              <a:rPr lang="en-US" i="1" dirty="0"/>
              <a:t> (Title 58.1)</a:t>
            </a:r>
          </a:p>
          <a:p>
            <a:pPr lvl="1"/>
            <a:r>
              <a:rPr lang="en-US" i="1" dirty="0"/>
              <a:t>EU who fails to withhold/submit </a:t>
            </a:r>
            <a:r>
              <a:rPr lang="en-US" i="1" dirty="0" smtClean="0"/>
              <a:t>required withholdings </a:t>
            </a:r>
            <a:r>
              <a:rPr lang="en-US" i="1" dirty="0"/>
              <a:t>is subject to civil penalty of </a:t>
            </a:r>
            <a:r>
              <a:rPr lang="en-US" i="1" dirty="0" smtClean="0"/>
              <a:t>6</a:t>
            </a:r>
            <a:r>
              <a:rPr lang="en-US" i="1" dirty="0"/>
              <a:t>% per month plus interest.</a:t>
            </a:r>
          </a:p>
          <a:p>
            <a:pPr lvl="1"/>
            <a:r>
              <a:rPr lang="en-US" i="1" dirty="0"/>
              <a:t>Willful failure is a Class 1 Misdemeanor.</a:t>
            </a:r>
          </a:p>
          <a:p>
            <a:endParaRPr lang="en-US" i="1" dirty="0"/>
          </a:p>
          <a:p>
            <a:r>
              <a:rPr lang="en-US" b="1" i="1" dirty="0"/>
              <a:t>DOLI</a:t>
            </a:r>
            <a:r>
              <a:rPr lang="en-US" i="1" dirty="0"/>
              <a:t> (VOSH)</a:t>
            </a:r>
          </a:p>
          <a:p>
            <a:pPr lvl="1"/>
            <a:r>
              <a:rPr lang="en-US" i="1" dirty="0"/>
              <a:t>An EU with misclassified workers is not </a:t>
            </a:r>
            <a:r>
              <a:rPr lang="en-US" i="1" dirty="0" smtClean="0"/>
              <a:t>entitled </a:t>
            </a:r>
            <a:r>
              <a:rPr lang="en-US" i="1" dirty="0"/>
              <a:t>to size / good faith reductions </a:t>
            </a:r>
            <a:r>
              <a:rPr lang="en-US" i="1" dirty="0" smtClean="0"/>
              <a:t>when </a:t>
            </a:r>
            <a:r>
              <a:rPr lang="en-US" i="1" dirty="0"/>
              <a:t>calculating penalties for safety </a:t>
            </a:r>
            <a:r>
              <a:rPr lang="en-US" i="1" dirty="0" smtClean="0"/>
              <a:t>violations</a:t>
            </a:r>
            <a:r>
              <a:rPr lang="en-US" i="1" dirty="0"/>
              <a:t>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Virginia </a:t>
            </a:r>
            <a:r>
              <a:rPr lang="en-US" dirty="0" smtClean="0"/>
              <a:t>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Complaints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Workers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Competitors</a:t>
            </a:r>
          </a:p>
          <a:p>
            <a:pPr>
              <a:spcAft>
                <a:spcPts val="1200"/>
              </a:spcAft>
            </a:pPr>
            <a:r>
              <a:rPr lang="en-US" dirty="0"/>
              <a:t>Referrals from other government agencies</a:t>
            </a:r>
          </a:p>
          <a:p>
            <a:pPr>
              <a:spcAft>
                <a:spcPts val="1200"/>
              </a:spcAft>
            </a:pPr>
            <a:r>
              <a:rPr lang="en-US" dirty="0"/>
              <a:t>Random selections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1099 </a:t>
            </a:r>
            <a:r>
              <a:rPr lang="en-US" dirty="0"/>
              <a:t>extract </a:t>
            </a:r>
            <a:r>
              <a:rPr lang="en-US" dirty="0" smtClean="0"/>
              <a:t>information</a:t>
            </a:r>
            <a:r>
              <a:rPr lang="en-US" dirty="0"/>
              <a:t> (coming soon)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</a:t>
            </a:r>
            <a:r>
              <a:rPr lang="en-US" dirty="0" smtClean="0"/>
              <a:t>Compliance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Established in 2014</a:t>
            </a:r>
          </a:p>
          <a:p>
            <a:r>
              <a:rPr lang="en-US" dirty="0" smtClean="0"/>
              <a:t>Members:</a:t>
            </a:r>
          </a:p>
          <a:p>
            <a:pPr lvl="1"/>
            <a:r>
              <a:rPr lang="en-US" dirty="0" smtClean="0"/>
              <a:t>Secretary of Commerce and Trade (Chair)</a:t>
            </a:r>
          </a:p>
          <a:p>
            <a:pPr lvl="1"/>
            <a:r>
              <a:rPr lang="en-US" dirty="0" smtClean="0"/>
              <a:t>Virginia Employment Commission</a:t>
            </a:r>
          </a:p>
          <a:p>
            <a:pPr lvl="1"/>
            <a:r>
              <a:rPr lang="en-US" dirty="0" smtClean="0"/>
              <a:t>Department of Labor and Industry</a:t>
            </a:r>
          </a:p>
          <a:p>
            <a:pPr lvl="1"/>
            <a:r>
              <a:rPr lang="en-US" dirty="0" smtClean="0"/>
              <a:t>Worker’s Compensation Commission</a:t>
            </a:r>
          </a:p>
          <a:p>
            <a:pPr lvl="1"/>
            <a:r>
              <a:rPr lang="en-US" dirty="0" smtClean="0"/>
              <a:t>State Corporations Commission</a:t>
            </a:r>
          </a:p>
          <a:p>
            <a:pPr lvl="1"/>
            <a:r>
              <a:rPr lang="en-US" dirty="0" smtClean="0"/>
              <a:t>Department of Professional and Occupational Licensing</a:t>
            </a:r>
          </a:p>
          <a:p>
            <a:pPr lvl="1"/>
            <a:r>
              <a:rPr lang="en-US" dirty="0" smtClean="0"/>
              <a:t>Department of Taxation</a:t>
            </a:r>
          </a:p>
          <a:p>
            <a:pPr lvl="1"/>
            <a:r>
              <a:rPr lang="en-US" dirty="0" smtClean="0"/>
              <a:t>Office of the Attorney General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Inter-Agency Task Force on Worker Misclassification and Payroll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0" y="2743200"/>
            <a:ext cx="3903133" cy="359581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As of June 16, 2016, Virginia should be shaded blue, having become the 31st state  to enter a MOU with USDOL</a:t>
            </a:r>
          </a:p>
          <a:p>
            <a:pPr>
              <a:spcAft>
                <a:spcPts val="1200"/>
              </a:spcAft>
            </a:pPr>
            <a:r>
              <a:rPr lang="en-US" dirty="0"/>
              <a:t>Information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Resource sharing</a:t>
            </a:r>
          </a:p>
          <a:p>
            <a:pPr>
              <a:spcAft>
                <a:spcPts val="1200"/>
              </a:spcAft>
            </a:pPr>
            <a:r>
              <a:rPr lang="en-US" dirty="0"/>
              <a:t>Hot button issue for USDOL Sec. Tom Perez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Partnership with U.S. Department    of Labor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39016"/>
            <a:ext cx="3429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https://www.dol.gov/whd/workers/misclassification/</a:t>
            </a:r>
            <a:endParaRPr lang="en-US" sz="1000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4" y="2971800"/>
            <a:ext cx="4719590" cy="28139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657600" y="3367988"/>
            <a:ext cx="1600201" cy="11278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31242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accent2"/>
                </a:solidFill>
              </a:rPr>
              <a:t>Virginia Employment </a:t>
            </a:r>
            <a:r>
              <a:rPr lang="en-US" b="1" dirty="0" smtClean="0">
                <a:solidFill>
                  <a:schemeClr val="accent2"/>
                </a:solidFill>
              </a:rPr>
              <a:t>Commission</a:t>
            </a:r>
          </a:p>
          <a:p>
            <a:pPr marL="0" indent="0" algn="ctr">
              <a:buNone/>
            </a:pPr>
            <a:r>
              <a:rPr lang="en-US" dirty="0" smtClean="0"/>
              <a:t>Targeted </a:t>
            </a:r>
            <a:r>
              <a:rPr lang="en-US" dirty="0"/>
              <a:t>Audit and Investigative Enforcement Unit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(</a:t>
            </a:r>
            <a:r>
              <a:rPr lang="en-US" sz="2800" b="1" dirty="0"/>
              <a:t>804) 371-4218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geoff.garner@vec.virginia.gov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Comments</a:t>
            </a:r>
            <a:r>
              <a:rPr lang="en-US" dirty="0"/>
              <a:t>?</a:t>
            </a:r>
            <a:br>
              <a:rPr lang="en-US" dirty="0"/>
            </a:br>
            <a:r>
              <a:rPr lang="en-US" i="1" dirty="0"/>
              <a:t>Complaints / Referrals?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3276600"/>
            <a:ext cx="6934200" cy="28495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Treatment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by an </a:t>
            </a:r>
            <a:r>
              <a:rPr lang="en-US" b="1" dirty="0">
                <a:solidFill>
                  <a:schemeClr val="accent2"/>
                </a:solidFill>
              </a:rPr>
              <a:t>employing unit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worker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as an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independent </a:t>
            </a:r>
            <a:r>
              <a:rPr lang="en-US" b="1" dirty="0" smtClean="0">
                <a:solidFill>
                  <a:schemeClr val="accent2"/>
                </a:solidFill>
              </a:rPr>
              <a:t>contractor </a:t>
            </a:r>
            <a:r>
              <a:rPr lang="en-US" dirty="0" smtClean="0"/>
              <a:t>(or </a:t>
            </a:r>
            <a:r>
              <a:rPr lang="en-US" dirty="0"/>
              <a:t>sub-contractor) </a:t>
            </a:r>
          </a:p>
          <a:p>
            <a:pPr marL="0" indent="0">
              <a:buNone/>
            </a:pPr>
            <a:r>
              <a:rPr lang="en-US" dirty="0"/>
              <a:t>when the worker is </a:t>
            </a:r>
            <a:r>
              <a:rPr lang="en-US" b="1" dirty="0" smtClean="0">
                <a:solidFill>
                  <a:schemeClr val="accent2"/>
                </a:solidFill>
              </a:rPr>
              <a:t>in </a:t>
            </a:r>
            <a:r>
              <a:rPr lang="en-US" b="1" dirty="0">
                <a:solidFill>
                  <a:schemeClr val="accent2"/>
                </a:solidFill>
              </a:rPr>
              <a:t>fact </a:t>
            </a:r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employee</a:t>
            </a:r>
            <a:r>
              <a:rPr lang="en-US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i="1" dirty="0"/>
              <a:t>“Worker Misclassification?”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743200"/>
            <a:ext cx="7408333" cy="3450696"/>
          </a:xfrm>
        </p:spPr>
        <p:txBody>
          <a:bodyPr/>
          <a:lstStyle/>
          <a:p>
            <a:r>
              <a:rPr lang="en-US" dirty="0"/>
              <a:t>Person who performs work in exchange </a:t>
            </a:r>
            <a:r>
              <a:rPr lang="en-US" dirty="0" smtClean="0"/>
              <a:t>for remuneration </a:t>
            </a:r>
            <a:r>
              <a:rPr lang="en-US" dirty="0"/>
              <a:t>(pay)</a:t>
            </a:r>
          </a:p>
          <a:p>
            <a:endParaRPr lang="en-US" dirty="0"/>
          </a:p>
          <a:p>
            <a:r>
              <a:rPr lang="en-US" dirty="0"/>
              <a:t>Can be an employee or an independent contractor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06380"/>
            <a:ext cx="4291511" cy="24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3276600"/>
            <a:ext cx="6908800" cy="2201333"/>
          </a:xfrm>
        </p:spPr>
        <p:txBody>
          <a:bodyPr>
            <a:normAutofit/>
          </a:bodyPr>
          <a:lstStyle/>
          <a:p>
            <a:r>
              <a:rPr lang="en-US" dirty="0"/>
              <a:t>The business that assigns </a:t>
            </a:r>
            <a:r>
              <a:rPr lang="en-US" dirty="0" smtClean="0"/>
              <a:t>work </a:t>
            </a:r>
            <a:r>
              <a:rPr lang="en-US" dirty="0"/>
              <a:t>to a worker in </a:t>
            </a:r>
            <a:r>
              <a:rPr lang="en-US" dirty="0" smtClean="0"/>
              <a:t>exchange </a:t>
            </a:r>
            <a:r>
              <a:rPr lang="en-US" dirty="0"/>
              <a:t>for payment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not include </a:t>
            </a:r>
            <a:r>
              <a:rPr lang="en-US" dirty="0" smtClean="0"/>
              <a:t>a </a:t>
            </a:r>
            <a:r>
              <a:rPr lang="en-US" dirty="0"/>
              <a:t>consumer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Employing Unit (EU)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4262949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Subject to direction and control of EU</a:t>
            </a:r>
          </a:p>
          <a:p>
            <a:pPr lvl="1"/>
            <a:r>
              <a:rPr lang="en-US" dirty="0"/>
              <a:t>EU determines when / where / how work is performed</a:t>
            </a:r>
          </a:p>
          <a:p>
            <a:pPr lvl="1"/>
            <a:r>
              <a:rPr lang="en-US" dirty="0"/>
              <a:t>EU provides tools &amp; materials</a:t>
            </a:r>
          </a:p>
          <a:p>
            <a:endParaRPr lang="en-US" dirty="0"/>
          </a:p>
          <a:p>
            <a:r>
              <a:rPr lang="en-US" dirty="0"/>
              <a:t>Is not working in capacity of a business </a:t>
            </a:r>
            <a:r>
              <a:rPr lang="en-US" dirty="0" smtClean="0"/>
              <a:t>owner/operator</a:t>
            </a:r>
            <a:endParaRPr lang="en-US" dirty="0"/>
          </a:p>
          <a:p>
            <a:endParaRPr lang="en-US" dirty="0"/>
          </a:p>
          <a:p>
            <a:r>
              <a:rPr lang="en-US" dirty="0"/>
              <a:t>Usually paid by time (hourly, </a:t>
            </a:r>
            <a:r>
              <a:rPr lang="en-US" dirty="0" smtClean="0"/>
              <a:t>weekly</a:t>
            </a:r>
            <a:r>
              <a:rPr lang="en-US" dirty="0"/>
              <a:t>, or yearly salary)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13" y="3124200"/>
            <a:ext cx="400622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8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4343400" cy="4191000"/>
          </a:xfrm>
        </p:spPr>
        <p:txBody>
          <a:bodyPr>
            <a:normAutofit fontScale="92500"/>
          </a:bodyPr>
          <a:lstStyle/>
          <a:p>
            <a:r>
              <a:rPr lang="en-US" dirty="0"/>
              <a:t>Not subject to direction and control of </a:t>
            </a:r>
            <a:r>
              <a:rPr lang="en-US" dirty="0" smtClean="0"/>
              <a:t>EU (but </a:t>
            </a:r>
            <a:r>
              <a:rPr lang="en-US" dirty="0"/>
              <a:t>EU may set quality standards and deadlines)</a:t>
            </a:r>
          </a:p>
          <a:p>
            <a:pPr>
              <a:lnSpc>
                <a:spcPct val="150000"/>
              </a:lnSpc>
            </a:pPr>
            <a:r>
              <a:rPr lang="en-US" dirty="0"/>
              <a:t>Owns/operates business</a:t>
            </a:r>
          </a:p>
          <a:p>
            <a:pPr lvl="1"/>
            <a:r>
              <a:rPr lang="en-US" dirty="0"/>
              <a:t>Licensing</a:t>
            </a:r>
          </a:p>
          <a:p>
            <a:pPr lvl="1"/>
            <a:r>
              <a:rPr lang="en-US" dirty="0" smtClean="0"/>
              <a:t>Insurance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Usually paid a piece or </a:t>
            </a:r>
            <a:r>
              <a:rPr lang="en-US" dirty="0" smtClean="0"/>
              <a:t>job </a:t>
            </a:r>
            <a:r>
              <a:rPr lang="en-US" dirty="0"/>
              <a:t>rate</a:t>
            </a:r>
          </a:p>
          <a:p>
            <a:pPr>
              <a:lnSpc>
                <a:spcPct val="150000"/>
              </a:lnSpc>
            </a:pPr>
            <a:r>
              <a:rPr lang="en-US" dirty="0"/>
              <a:t> Usually provides </a:t>
            </a:r>
            <a:r>
              <a:rPr lang="en-US" dirty="0" smtClean="0"/>
              <a:t>tools/materials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i="1" dirty="0"/>
              <a:t>Should</a:t>
            </a:r>
            <a:r>
              <a:rPr lang="en-US" dirty="0"/>
              <a:t> have a written contract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r>
              <a:rPr lang="en-US" dirty="0" smtClean="0"/>
              <a:t>Contractor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047143"/>
            <a:ext cx="3886200" cy="2585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9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610600" cy="3886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900" dirty="0"/>
              <a:t>Some statutory exclusions from employment: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 </a:t>
            </a:r>
            <a:r>
              <a:rPr lang="en-US" sz="2600" dirty="0" smtClean="0"/>
              <a:t>truck </a:t>
            </a:r>
            <a:r>
              <a:rPr lang="en-US" sz="2600" dirty="0"/>
              <a:t>owner-operators and lessees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agricultural labor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some domestic employment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fishing &amp; crabbing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work performed for spouse, son/daughter, or parent  (if </a:t>
            </a:r>
            <a:r>
              <a:rPr lang="en-US" sz="2600" dirty="0" smtClean="0"/>
              <a:t>worker&lt;21</a:t>
            </a:r>
            <a:r>
              <a:rPr lang="en-US" sz="2600" dirty="0"/>
              <a:t>)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college students working for their school</a:t>
            </a:r>
          </a:p>
          <a:p>
            <a:pPr lvl="1">
              <a:lnSpc>
                <a:spcPct val="170000"/>
              </a:lnSpc>
            </a:pPr>
            <a:r>
              <a:rPr lang="en-US" sz="2600" dirty="0"/>
              <a:t> interns and student nurses</a:t>
            </a:r>
          </a:p>
          <a:p>
            <a:pPr lvl="1">
              <a:lnSpc>
                <a:spcPct val="170000"/>
              </a:lnSpc>
            </a:pPr>
            <a:r>
              <a:rPr lang="en-US" sz="2600" dirty="0" smtClean="0"/>
              <a:t>commission-based </a:t>
            </a:r>
            <a:r>
              <a:rPr lang="en-US" sz="2600" dirty="0"/>
              <a:t>insurance agents, realtors, and gasoline distributors (wholesale)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819400"/>
            <a:ext cx="8153400" cy="3657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Statutory exclusions from employment (cont’d):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work/study programs at public or non-profit colleges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human services contracted by a commonwealth, city or county human services agency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sales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newspaper delivery personnel who are commissioned based and have a contract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taxi and sedan drivers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courier drivers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2905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Times New Roman"/>
              </a:rPr>
              <a:t>Employee or Independent Contractor?</a:t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IA Clors">
      <a:dk1>
        <a:sysClr val="windowText" lastClr="000000"/>
      </a:dk1>
      <a:lt1>
        <a:sysClr val="window" lastClr="FFFFFF"/>
      </a:lt1>
      <a:dk2>
        <a:srgbClr val="0061D1"/>
      </a:dk2>
      <a:lt2>
        <a:srgbClr val="F8F8F8"/>
      </a:lt2>
      <a:accent1>
        <a:srgbClr val="DDDDDD"/>
      </a:accent1>
      <a:accent2>
        <a:srgbClr val="00D400"/>
      </a:accent2>
      <a:accent3>
        <a:srgbClr val="969696"/>
      </a:accent3>
      <a:accent4>
        <a:srgbClr val="C2DEFF"/>
      </a:accent4>
      <a:accent5>
        <a:srgbClr val="5F5F5F"/>
      </a:accent5>
      <a:accent6>
        <a:srgbClr val="4D4D4D"/>
      </a:accent6>
      <a:hlink>
        <a:srgbClr val="4CAEFF"/>
      </a:hlink>
      <a:folHlink>
        <a:srgbClr val="9191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EC66F15C9D541B66B803832B76497" ma:contentTypeVersion="12" ma:contentTypeDescription="Create a new document." ma:contentTypeScope="" ma:versionID="87c1b95fe360b3d19222a60421263b74">
  <xsd:schema xmlns:xsd="http://www.w3.org/2001/XMLSchema" xmlns:xs="http://www.w3.org/2001/XMLSchema" xmlns:p="http://schemas.microsoft.com/office/2006/metadata/properties" xmlns:ns2="fec81d2a-3d30-4957-9762-a7003ff5f401" targetNamespace="http://schemas.microsoft.com/office/2006/metadata/properties" ma:root="true" ma:fieldsID="c4e8387567afb456e414fe4a4410f54b" ns2:_="">
    <xsd:import namespace="fec81d2a-3d30-4957-9762-a7003ff5f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81d2a-3d30-4957-9762-a7003ff5f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c81d2a-3d30-4957-9762-a7003ff5f4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673934-F768-4E22-AEFF-8C047DA4237C}"/>
</file>

<file path=customXml/itemProps2.xml><?xml version="1.0" encoding="utf-8"?>
<ds:datastoreItem xmlns:ds="http://schemas.openxmlformats.org/officeDocument/2006/customXml" ds:itemID="{808BD08D-30A9-42DC-A31D-C7D1DFB82135}"/>
</file>

<file path=customXml/itemProps3.xml><?xml version="1.0" encoding="utf-8"?>
<ds:datastoreItem xmlns:ds="http://schemas.openxmlformats.org/officeDocument/2006/customXml" ds:itemID="{DAF48B0C-3A5C-4F67-812A-9962371DE87B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149</TotalTime>
  <Words>1051</Words>
  <Application>Microsoft Office PowerPoint</Application>
  <PresentationFormat>On-screen Show (4:3)</PresentationFormat>
  <Paragraphs>174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Candara</vt:lpstr>
      <vt:lpstr>Symbol</vt:lpstr>
      <vt:lpstr>Times New Roman</vt:lpstr>
      <vt:lpstr>Wingdings</vt:lpstr>
      <vt:lpstr>Waveform</vt:lpstr>
      <vt:lpstr>Worker  Misclassification</vt:lpstr>
      <vt:lpstr>Agenda</vt:lpstr>
      <vt:lpstr>What is “Worker Misclassification?”</vt:lpstr>
      <vt:lpstr>Worker</vt:lpstr>
      <vt:lpstr>Employing Unit (EU)</vt:lpstr>
      <vt:lpstr>Employee</vt:lpstr>
      <vt:lpstr>Independent Contractor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Employee or Independent Contractor? </vt:lpstr>
      <vt:lpstr>Treatment of an Independent Contractor (IC)</vt:lpstr>
      <vt:lpstr>Treatment of an Employee</vt:lpstr>
      <vt:lpstr>Treatment of an Employee</vt:lpstr>
      <vt:lpstr>In Fact</vt:lpstr>
      <vt:lpstr>Why Does it Matter?</vt:lpstr>
      <vt:lpstr>Applicable Virginia Laws</vt:lpstr>
      <vt:lpstr>Applicable Virginia Laws</vt:lpstr>
      <vt:lpstr>Applicable Virginia Laws</vt:lpstr>
      <vt:lpstr>Applicable Virginia Laws</vt:lpstr>
      <vt:lpstr>Sources of Compliance Reviews</vt:lpstr>
      <vt:lpstr>Inter-Agency Task Force on Worker Misclassification and Payroll Fraud</vt:lpstr>
      <vt:lpstr>Partnership with U.S. Department    of Labor</vt:lpstr>
      <vt:lpstr>Questions? Comments? Complaints / Referrals?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Misclassification</dc:title>
  <dc:creator>Linda D Simmons</dc:creator>
  <cp:lastModifiedBy>Curtis (Skip) C. Williams</cp:lastModifiedBy>
  <cp:revision>17</cp:revision>
  <dcterms:created xsi:type="dcterms:W3CDTF">2016-08-04T11:21:07Z</dcterms:created>
  <dcterms:modified xsi:type="dcterms:W3CDTF">2018-05-11T17:44:30Z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0x010100C28EC66F15C9D541B66B803832B76497</vt:lpwstr>
  </property>
</Properties>
</file>