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65" r:id="rId3"/>
    <p:sldId id="264" r:id="rId4"/>
    <p:sldId id="259" r:id="rId5"/>
    <p:sldId id="260" r:id="rId6"/>
    <p:sldId id="261" r:id="rId7"/>
    <p:sldId id="266" r:id="rId8"/>
    <p:sldId id="262" r:id="rId9"/>
    <p:sldId id="263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287EF0-C84F-490D-90E0-5AF3702CABAA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1EDFAFC-4139-4E7E-84B3-EE24AA24E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5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1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40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9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4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2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924DC-1136-43FA-962F-25221984DB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22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0F8D-3957-459A-8617-A3B14CC5951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0CAB7-6760-458D-92E4-2B13180774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24DBC-3BA2-2FCD-627F-564B89D58F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0335" y="191302"/>
            <a:ext cx="24264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0F8D-3957-459A-8617-A3B14CC5951E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A0CAB7-6760-458D-92E4-2B1318077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oplematters.in/news/hiring/81-million-active-job-seekers-against-01-million-jobs-ncs-195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ol.gov/agencies/eta/wot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reepngimg.com/png/37386-ballo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iscilla.skinner@vec.virgini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1480-30A4-8C5B-3177-5A41E2B7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678" y="1181217"/>
            <a:ext cx="9014348" cy="2772884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Work Opportunity Tax Credit</a:t>
            </a:r>
            <a:b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(WOTC)</a:t>
            </a:r>
            <a:b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volini" panose="020B0502040204020203" pitchFamily="66" charset="0"/>
              </a:rPr>
              <a:t>                </a:t>
            </a:r>
            <a:endParaRPr lang="en-US" sz="4800" b="1" i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Cavolini" panose="020B0502040204020203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AAA5F-6932-CDDF-D809-07A730A72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458" y="4644429"/>
            <a:ext cx="3243568" cy="1117359"/>
          </a:xfrm>
        </p:spPr>
        <p:txBody>
          <a:bodyPr anchor="ctr">
            <a:normAutofit fontScale="92500" lnSpcReduction="10000"/>
          </a:bodyPr>
          <a:lstStyle/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Presented by Priscilla Skinner</a:t>
            </a: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State Coordinator</a:t>
            </a:r>
          </a:p>
          <a:p>
            <a:pPr algn="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June 15, 2023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1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6C023-EC39-129D-634B-C861D35F474F}"/>
              </a:ext>
            </a:extLst>
          </p:cNvPr>
          <p:cNvSpPr txBox="1"/>
          <p:nvPr/>
        </p:nvSpPr>
        <p:spPr>
          <a:xfrm>
            <a:off x="1165677" y="1451458"/>
            <a:ext cx="85832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Federal tax credit available to for-profit employers that invest in the hiring of American job seekers who have consistently faced barriers to employment.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Non-profit employers can participate. Non-profit employer participation is limited to the veteran target group and the tax credit is applied to a portion of their share of social security liability.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has been authorized by the federal government through December 31, 2025.</a:t>
            </a:r>
            <a:b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1930159" y="531326"/>
            <a:ext cx="610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What is WOTC?</a:t>
            </a:r>
          </a:p>
        </p:txBody>
      </p:sp>
    </p:spTree>
    <p:extLst>
      <p:ext uri="{BB962C8B-B14F-4D97-AF65-F5344CB8AC3E}">
        <p14:creationId xmlns:p14="http://schemas.microsoft.com/office/powerpoint/2010/main" val="16290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E6C023-EC39-129D-634B-C861D35F474F}"/>
              </a:ext>
            </a:extLst>
          </p:cNvPr>
          <p:cNvSpPr txBox="1"/>
          <p:nvPr/>
        </p:nvSpPr>
        <p:spPr>
          <a:xfrm>
            <a:off x="1165677" y="1451458"/>
            <a:ext cx="85832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        				</a:t>
            </a:r>
            <a:r>
              <a:rPr lang="en-US" b="1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Maximum Tax Credit</a:t>
            </a:r>
            <a:br>
              <a:rPr lang="en-US" u="sng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Supplemental Nutritional Assistance (SNAP) Recipient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Temporary Assistance for Needy Families (TANF) Recipient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Long Term Assistance for Needy Families (LTFAR)	               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*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$9,000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Ex-Felon ( Including Work Release Program participants)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Veterans (including service-connected disabled)		$2,400 - $9,600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Social Security Income (SSI) Recipients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Vocational Rehabilitation Referral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Designated Community Resident (includes Empowerment Zones)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DCR includes Buchanan, Dickenson, Highland and Lee as well as</a:t>
            </a:r>
            <a:b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cities of Clifton Forge, Covington, Norton and Staunton.</a:t>
            </a:r>
            <a:b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Virginia EZ includes specific areas within Portsmouth and Norfolk. 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		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Ticket-to-Work Holder	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Long Term Unemployment Recipient				$2,400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Summer Youth Employee					$1,200</a:t>
            </a: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*Tax Credit is taken over 2 years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983410" y="531326"/>
            <a:ext cx="82813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Target Groups </a:t>
            </a:r>
            <a:b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 WOTC</a:t>
            </a:r>
          </a:p>
        </p:txBody>
      </p:sp>
    </p:spTree>
    <p:extLst>
      <p:ext uri="{BB962C8B-B14F-4D97-AF65-F5344CB8AC3E}">
        <p14:creationId xmlns:p14="http://schemas.microsoft.com/office/powerpoint/2010/main" val="317107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F06882-4A35-624F-B23C-0C6D8206ECAF}"/>
              </a:ext>
            </a:extLst>
          </p:cNvPr>
          <p:cNvSpPr txBox="1"/>
          <p:nvPr/>
        </p:nvSpPr>
        <p:spPr>
          <a:xfrm>
            <a:off x="2048774" y="837846"/>
            <a:ext cx="610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Who is Eligible?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74FB0-3DB1-2C66-6095-E43D6A99D89B}"/>
              </a:ext>
            </a:extLst>
          </p:cNvPr>
          <p:cNvSpPr txBox="1">
            <a:spLocks/>
          </p:cNvSpPr>
          <p:nvPr/>
        </p:nvSpPr>
        <p:spPr>
          <a:xfrm>
            <a:off x="867722" y="1472860"/>
            <a:ext cx="8464137" cy="1670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2296" algn="l"/>
            <a:endParaRPr lang="en-US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8046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Job seekers that have never worked for the employer (new hires).</a:t>
            </a:r>
            <a:b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hands holding papers with text&#10;&#10;Description automatically generated with low confidence">
            <a:extLst>
              <a:ext uri="{FF2B5EF4-FFF2-40B4-BE49-F238E27FC236}">
                <a16:creationId xmlns:a16="http://schemas.microsoft.com/office/drawing/2014/main" id="{05492EE3-614F-DADA-1492-E2CC397A6AE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65946" y="2508797"/>
            <a:ext cx="5268843" cy="2879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21CE5C-D06E-BD73-1B5C-9579A8EEF25B}"/>
              </a:ext>
            </a:extLst>
          </p:cNvPr>
          <p:cNvSpPr txBox="1"/>
          <p:nvPr/>
        </p:nvSpPr>
        <p:spPr>
          <a:xfrm>
            <a:off x="867722" y="5480390"/>
            <a:ext cx="84641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Current or former employees are not eligible regardless of when the employee last worked for the employer.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Family members of employer are not eligible. </a:t>
            </a:r>
            <a:br>
              <a:rPr lang="en-US" sz="16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5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3795602" y="822399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4F08CC4-ABB2-F64A-199C-23C7668E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" y="2144741"/>
            <a:ext cx="2111805" cy="27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3CD9F3F-A836-66FE-FF03-9D22D558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08" y="2248893"/>
            <a:ext cx="2362188" cy="30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F8F76-10AB-465D-0733-1ED6C8D38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505" y="2223998"/>
            <a:ext cx="2145221" cy="26669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8745C-F541-EE25-F8F3-C64AA47AD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820" y="2223998"/>
            <a:ext cx="2479182" cy="29808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152C1-F9F2-17A3-1646-6482753386A9}"/>
              </a:ext>
            </a:extLst>
          </p:cNvPr>
          <p:cNvSpPr txBox="1"/>
          <p:nvPr/>
        </p:nvSpPr>
        <p:spPr>
          <a:xfrm>
            <a:off x="1035382" y="1723333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Form 8850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AA4ACA-51F7-0869-8A06-D1546AB374FD}"/>
              </a:ext>
            </a:extLst>
          </p:cNvPr>
          <p:cNvSpPr txBox="1"/>
          <p:nvPr/>
        </p:nvSpPr>
        <p:spPr>
          <a:xfrm>
            <a:off x="5461998" y="1778636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Form 9061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AC0C4-92C7-C7A1-C712-A2A0308789A9}"/>
              </a:ext>
            </a:extLst>
          </p:cNvPr>
          <p:cNvSpPr txBox="1"/>
          <p:nvPr/>
        </p:nvSpPr>
        <p:spPr>
          <a:xfrm>
            <a:off x="1181819" y="5361125"/>
            <a:ext cx="7613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Visit the Department of Labor website </a:t>
            </a: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7"/>
              </a:rPr>
              <a:t>https://www.dol.gov/agencies/eta/wotc</a:t>
            </a:r>
            <a:r>
              <a:rPr lang="en-US" b="1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obtain WOTC forms and additional information about the WOTC program</a:t>
            </a:r>
          </a:p>
        </p:txBody>
      </p:sp>
    </p:spTree>
    <p:extLst>
      <p:ext uri="{BB962C8B-B14F-4D97-AF65-F5344CB8AC3E}">
        <p14:creationId xmlns:p14="http://schemas.microsoft.com/office/powerpoint/2010/main" val="179202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096237" y="518428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5B665-FFC9-F863-FA8C-1B27618FFB17}"/>
              </a:ext>
            </a:extLst>
          </p:cNvPr>
          <p:cNvSpPr/>
          <p:nvPr/>
        </p:nvSpPr>
        <p:spPr>
          <a:xfrm>
            <a:off x="1860182" y="1775073"/>
            <a:ext cx="6770717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endParaRPr lang="en-US" sz="75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Employer checks online system for application status (New, Certification, Denied, OOS, SSI/TTW, Verify, etc.).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en-US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Employer must retain certified applicants for a minimum of 120 hours to take the minimum tax credit or 400 hours to take the maximum tax credit.</a:t>
            </a:r>
          </a:p>
          <a:p>
            <a:pPr>
              <a:buClr>
                <a:schemeClr val="bg2">
                  <a:lumMod val="25000"/>
                </a:schemeClr>
              </a:buClr>
            </a:pPr>
            <a:endParaRPr lang="en-US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n-US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File Form 5884 or 5884C with federal tax forms.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096237" y="518428"/>
            <a:ext cx="2882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How to Apply?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45B665-FFC9-F863-FA8C-1B27618FFB17}"/>
              </a:ext>
            </a:extLst>
          </p:cNvPr>
          <p:cNvSpPr/>
          <p:nvPr/>
        </p:nvSpPr>
        <p:spPr>
          <a:xfrm>
            <a:off x="1856939" y="1984623"/>
            <a:ext cx="6770717" cy="454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2">
                  <a:lumMod val="25000"/>
                </a:schemeClr>
              </a:buClr>
            </a:pPr>
            <a:endParaRPr lang="en-US" sz="75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1350" dirty="0">
              <a:latin typeface="Cambria" panose="02040503050406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3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3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n-US" sz="1050" b="1" dirty="0">
              <a:solidFill>
                <a:schemeClr val="accent2">
                  <a:lumMod val="50000"/>
                </a:schemeClr>
              </a:solidFill>
              <a:latin typeface="Californian FB" panose="0207040306080B030204" pitchFamily="18" charset="0"/>
            </a:endParaRPr>
          </a:p>
          <a:p>
            <a:pPr algn="ctr">
              <a:buClr>
                <a:schemeClr val="bg2">
                  <a:lumMod val="25000"/>
                </a:schemeClr>
              </a:buClr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Important Note: </a:t>
            </a:r>
            <a:b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 denial may be a request for additional information.</a:t>
            </a:r>
          </a:p>
        </p:txBody>
      </p:sp>
      <p:pic>
        <p:nvPicPr>
          <p:cNvPr id="3" name="Snagit_PPT557F">
            <a:extLst>
              <a:ext uri="{FF2B5EF4-FFF2-40B4-BE49-F238E27FC236}">
                <a16:creationId xmlns:a16="http://schemas.microsoft.com/office/drawing/2014/main" id="{92365306-715A-F965-A8F7-F1A1A2028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80" y="1811059"/>
            <a:ext cx="2772728" cy="3582975"/>
          </a:xfrm>
          <a:prstGeom prst="rect">
            <a:avLst/>
          </a:prstGeom>
        </p:spPr>
      </p:pic>
      <p:pic>
        <p:nvPicPr>
          <p:cNvPr id="4" name="Snagit_PPT6BAE">
            <a:extLst>
              <a:ext uri="{FF2B5EF4-FFF2-40B4-BE49-F238E27FC236}">
                <a16:creationId xmlns:a16="http://schemas.microsoft.com/office/drawing/2014/main" id="{28357366-0C13-C364-8A4B-4A406B0A6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98" y="1723971"/>
            <a:ext cx="2829345" cy="36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lloons on a black background">
            <a:extLst>
              <a:ext uri="{FF2B5EF4-FFF2-40B4-BE49-F238E27FC236}">
                <a16:creationId xmlns:a16="http://schemas.microsoft.com/office/drawing/2014/main" id="{28CDA4D2-12E5-1074-FA3C-38DE0BFA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861" y="50457"/>
            <a:ext cx="5049451" cy="6757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4256305" y="1559806"/>
            <a:ext cx="367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 WOTC Statistics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F2EA-3448-6707-10E8-6AEBC0BC49DA}"/>
              </a:ext>
            </a:extLst>
          </p:cNvPr>
          <p:cNvSpPr txBox="1"/>
          <p:nvPr/>
        </p:nvSpPr>
        <p:spPr>
          <a:xfrm>
            <a:off x="3372086" y="2829457"/>
            <a:ext cx="6117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WOTC Submission Requests			149,206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Certifications				65,069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Denials					94,570</a:t>
            </a:r>
          </a:p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Potential Maximum Tax Credit Amounts		$191,058,600</a:t>
            </a:r>
          </a:p>
        </p:txBody>
      </p:sp>
    </p:spTree>
    <p:extLst>
      <p:ext uri="{BB962C8B-B14F-4D97-AF65-F5344CB8AC3E}">
        <p14:creationId xmlns:p14="http://schemas.microsoft.com/office/powerpoint/2010/main" val="160165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1ED6A6-2CB0-88C2-EECC-225587EA740E}"/>
              </a:ext>
            </a:extLst>
          </p:cNvPr>
          <p:cNvSpPr txBox="1"/>
          <p:nvPr/>
        </p:nvSpPr>
        <p:spPr>
          <a:xfrm>
            <a:off x="3306366" y="1960141"/>
            <a:ext cx="3679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Thank You!</a:t>
            </a:r>
            <a:endParaRPr lang="en-US" sz="2800" dirty="0">
              <a:solidFill>
                <a:schemeClr val="accent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BF2EA-3448-6707-10E8-6AEBC0BC49DA}"/>
              </a:ext>
            </a:extLst>
          </p:cNvPr>
          <p:cNvSpPr txBox="1"/>
          <p:nvPr/>
        </p:nvSpPr>
        <p:spPr>
          <a:xfrm>
            <a:off x="2087062" y="2772400"/>
            <a:ext cx="61179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Priscilla Skinner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(804) 786-4341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  <a:hlinkClick r:id="rId3"/>
              </a:rPr>
              <a:t>priscilla.skinner@vec.virginia.gov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194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474"/>
      </a:accent1>
      <a:accent2>
        <a:srgbClr val="723B8A"/>
      </a:accent2>
      <a:accent3>
        <a:srgbClr val="1E5AA7"/>
      </a:accent3>
      <a:accent4>
        <a:srgbClr val="574591"/>
      </a:accent4>
      <a:accent5>
        <a:srgbClr val="1C549B"/>
      </a:accent5>
      <a:accent6>
        <a:srgbClr val="1B4A8F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EC66F15C9D541B66B803832B76497" ma:contentTypeVersion="12" ma:contentTypeDescription="Create a new document." ma:contentTypeScope="" ma:versionID="87c1b95fe360b3d19222a60421263b74">
  <xsd:schema xmlns:xsd="http://www.w3.org/2001/XMLSchema" xmlns:xs="http://www.w3.org/2001/XMLSchema" xmlns:p="http://schemas.microsoft.com/office/2006/metadata/properties" xmlns:ns2="fec81d2a-3d30-4957-9762-a7003ff5f401" targetNamespace="http://schemas.microsoft.com/office/2006/metadata/properties" ma:root="true" ma:fieldsID="c4e8387567afb456e414fe4a4410f54b" ns2:_="">
    <xsd:import namespace="fec81d2a-3d30-4957-9762-a7003ff5f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81d2a-3d30-4957-9762-a7003ff5f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c81d2a-3d30-4957-9762-a7003ff5f4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341E0A-E7D6-4510-8DFF-1551665E435E}"/>
</file>

<file path=customXml/itemProps2.xml><?xml version="1.0" encoding="utf-8"?>
<ds:datastoreItem xmlns:ds="http://schemas.openxmlformats.org/officeDocument/2006/customXml" ds:itemID="{7EF121AC-25B3-406F-9BAB-903E02DAACD0}"/>
</file>

<file path=customXml/itemProps3.xml><?xml version="1.0" encoding="utf-8"?>
<ds:datastoreItem xmlns:ds="http://schemas.openxmlformats.org/officeDocument/2006/customXml" ds:itemID="{78E074A3-DB38-4B30-9F36-83A15FE75EF5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524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Californian FB</vt:lpstr>
      <vt:lpstr>Cambria</vt:lpstr>
      <vt:lpstr>Trebuchet MS</vt:lpstr>
      <vt:lpstr>Wingdings 3</vt:lpstr>
      <vt:lpstr>Facet</vt:lpstr>
      <vt:lpstr>Work Opportunity Tax Credit (WOTC)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Information Technologies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Opportunity Tax Credit                  A High Level Overview</dc:title>
  <dc:creator>Skinner, Priscilla (VEC)</dc:creator>
  <cp:lastModifiedBy>Skinner, Priscilla (VEC)</cp:lastModifiedBy>
  <cp:revision>14</cp:revision>
  <cp:lastPrinted>2023-06-08T13:58:31Z</cp:lastPrinted>
  <dcterms:created xsi:type="dcterms:W3CDTF">2023-06-06T18:56:29Z</dcterms:created>
  <dcterms:modified xsi:type="dcterms:W3CDTF">2023-06-08T14:31:43Z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0x010100C28EC66F15C9D541B66B803832B76497</vt:lpwstr>
  </property>
</Properties>
</file>