
<file path=[Content_Types].xml><?xml version="1.0" encoding="utf-8"?>
<Types xmlns="http://schemas.openxmlformats.org/package/2006/content-types">
  <Default Extension="bin" ContentType="application/vnd.openxmlformats-officedocument.oleObject"/>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0"/>
  </p:notesMasterIdLst>
  <p:handoutMasterIdLst>
    <p:handoutMasterId r:id="rId31"/>
  </p:handoutMasterIdLst>
  <p:sldIdLst>
    <p:sldId id="257" r:id="rId2"/>
    <p:sldId id="277" r:id="rId3"/>
    <p:sldId id="344" r:id="rId4"/>
    <p:sldId id="379" r:id="rId5"/>
    <p:sldId id="349" r:id="rId6"/>
    <p:sldId id="352" r:id="rId7"/>
    <p:sldId id="354" r:id="rId8"/>
    <p:sldId id="316" r:id="rId9"/>
    <p:sldId id="317" r:id="rId10"/>
    <p:sldId id="318" r:id="rId11"/>
    <p:sldId id="319" r:id="rId12"/>
    <p:sldId id="380" r:id="rId13"/>
    <p:sldId id="391" r:id="rId14"/>
    <p:sldId id="320" r:id="rId15"/>
    <p:sldId id="383" r:id="rId16"/>
    <p:sldId id="324" r:id="rId17"/>
    <p:sldId id="358" r:id="rId18"/>
    <p:sldId id="364" r:id="rId19"/>
    <p:sldId id="365" r:id="rId20"/>
    <p:sldId id="366" r:id="rId21"/>
    <p:sldId id="367" r:id="rId22"/>
    <p:sldId id="368" r:id="rId23"/>
    <p:sldId id="345" r:id="rId24"/>
    <p:sldId id="386" r:id="rId25"/>
    <p:sldId id="335" r:id="rId26"/>
    <p:sldId id="341" r:id="rId27"/>
    <p:sldId id="389" r:id="rId28"/>
    <p:sldId id="390" r:id="rId29"/>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FF"/>
    <a:srgbClr val="058542"/>
    <a:srgbClr val="047238"/>
    <a:srgbClr val="068427"/>
    <a:srgbClr val="00863D"/>
    <a:srgbClr val="00602B"/>
    <a:srgbClr val="080E82"/>
    <a:srgbClr val="D5D5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558" autoAdjust="0"/>
    <p:restoredTop sz="94639" autoAdjust="0"/>
  </p:normalViewPr>
  <p:slideViewPr>
    <p:cSldViewPr>
      <p:cViewPr varScale="1">
        <p:scale>
          <a:sx n="41" d="100"/>
          <a:sy n="41" d="100"/>
        </p:scale>
        <p:origin x="1602" y="60"/>
      </p:cViewPr>
      <p:guideLst>
        <p:guide orient="horz" pos="2160"/>
        <p:guide pos="2880"/>
      </p:guideLst>
    </p:cSldViewPr>
  </p:slideViewPr>
  <p:notesTextViewPr>
    <p:cViewPr>
      <p:scale>
        <a:sx n="3" d="2"/>
        <a:sy n="3" d="2"/>
      </p:scale>
      <p:origin x="0" y="0"/>
    </p:cViewPr>
  </p:notesTextViewPr>
  <p:sorterViewPr>
    <p:cViewPr>
      <p:scale>
        <a:sx n="70" d="100"/>
        <a:sy n="70" d="100"/>
      </p:scale>
      <p:origin x="0" y="37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ECFBC472-5F7B-4D45-ABEE-F3E015184BCA}" type="datetimeFigureOut">
              <a:rPr lang="en-US" smtClean="0"/>
              <a:pPr/>
              <a:t>3/23/2020</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500DD2B3-5FEF-4A5A-A878-47305E91D6C6}" type="slidenum">
              <a:rPr lang="en-US" smtClean="0"/>
              <a:pPr/>
              <a:t>‹#›</a:t>
            </a:fld>
            <a:endParaRPr lang="en-US"/>
          </a:p>
        </p:txBody>
      </p:sp>
    </p:spTree>
    <p:extLst>
      <p:ext uri="{BB962C8B-B14F-4D97-AF65-F5344CB8AC3E}">
        <p14:creationId xmlns:p14="http://schemas.microsoft.com/office/powerpoint/2010/main" val="218900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8440CE53-C331-4CDF-8E27-54A3DA1B2918}" type="datetimeFigureOut">
              <a:rPr lang="en-US" smtClean="0"/>
              <a:pPr/>
              <a:t>3/23/2020</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0A7C19FD-A82B-43F7-A003-23D371867181}" type="slidenum">
              <a:rPr lang="en-US" smtClean="0"/>
              <a:pPr/>
              <a:t>‹#›</a:t>
            </a:fld>
            <a:endParaRPr lang="en-US"/>
          </a:p>
        </p:txBody>
      </p:sp>
    </p:spTree>
    <p:extLst>
      <p:ext uri="{BB962C8B-B14F-4D97-AF65-F5344CB8AC3E}">
        <p14:creationId xmlns:p14="http://schemas.microsoft.com/office/powerpoint/2010/main" val="1655683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839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A51089-A969-48B8-A5EA-7BDACE794A1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6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C847B1-D88A-479D-91E4-3BD44FD8F302}"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9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881C70-F86F-4DFD-9BE0-0FE6D24C7A46}"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9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881C70-F86F-4DFD-9BE0-0FE6D24C7A46}"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Slide Image Placeholder 1"/>
          <p:cNvSpPr>
            <a:spLocks noGrp="1" noRot="1" noChangeAspect="1" noTextEdit="1"/>
          </p:cNvSpPr>
          <p:nvPr>
            <p:ph type="sldImg"/>
          </p:nvPr>
        </p:nvSpPr>
        <p:spPr bwMode="auto">
          <a:noFill/>
          <a:ln>
            <a:solidFill>
              <a:srgbClr val="000000"/>
            </a:solidFill>
            <a:miter lim="800000"/>
            <a:headEnd/>
            <a:tailEnd/>
          </a:ln>
        </p:spPr>
      </p:sp>
      <p:sp>
        <p:nvSpPr>
          <p:cNvPr id="20070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007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77E7FA-AAEA-4163-A3F5-535CD5C9C06D}"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66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868312-CB1D-453C-9E57-94A555325AC0}"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Slide Image Placeholder 1"/>
          <p:cNvSpPr>
            <a:spLocks noGrp="1" noRot="1" noChangeAspect="1" noTextEdit="1"/>
          </p:cNvSpPr>
          <p:nvPr>
            <p:ph type="sldImg"/>
          </p:nvPr>
        </p:nvSpPr>
        <p:spPr bwMode="auto">
          <a:noFill/>
          <a:ln>
            <a:solidFill>
              <a:srgbClr val="000000"/>
            </a:solidFill>
            <a:miter lim="800000"/>
            <a:headEnd/>
            <a:tailEnd/>
          </a:ln>
        </p:spPr>
      </p:sp>
      <p:sp>
        <p:nvSpPr>
          <p:cNvPr id="17920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79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A25DE5-82DA-4069-A5D3-7F2BA4546AFB}"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1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A9A860-18FA-46D4-A246-81A3B86A3FB8}"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4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6946911-EEB5-45CE-9DE2-255C39874032}" type="slidenum">
              <a:rPr lang="en-US" smtClean="0"/>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6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1BE247-037C-42C9-80BB-FC4AE1BE06BC}"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8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9FB39FE-EA25-41AE-AB61-FB4822E504F4}"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42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157BB82-E143-4A61-BCED-3D292A4FBD6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304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823242E-A020-4705-8DA2-6CB03AC8F482}" type="slidenum">
              <a:rPr lang="en-US" smtClean="0"/>
              <a:pPr/>
              <a:t>25</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Slide Image Placeholder 1"/>
          <p:cNvSpPr>
            <a:spLocks noGrp="1" noRot="1" noChangeAspect="1" noTextEdit="1"/>
          </p:cNvSpPr>
          <p:nvPr>
            <p:ph type="sldImg"/>
          </p:nvPr>
        </p:nvSpPr>
        <p:spPr bwMode="auto">
          <a:noFill/>
          <a:ln>
            <a:solidFill>
              <a:srgbClr val="000000"/>
            </a:solidFill>
            <a:miter lim="800000"/>
            <a:headEnd/>
            <a:tailEnd/>
          </a:ln>
        </p:spPr>
      </p:sp>
      <p:sp>
        <p:nvSpPr>
          <p:cNvPr id="27853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78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89C805-1C76-42E5-9353-F92DEF67F9A2}" type="slidenum">
              <a:rPr lang="en-US" smtClean="0"/>
              <a:pPr/>
              <a:t>26</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Slide Image Placeholder 1"/>
          <p:cNvSpPr>
            <a:spLocks noGrp="1" noRot="1" noChangeAspect="1" noTextEdit="1"/>
          </p:cNvSpPr>
          <p:nvPr>
            <p:ph type="sldImg"/>
          </p:nvPr>
        </p:nvSpPr>
        <p:spPr bwMode="auto">
          <a:noFill/>
          <a:ln>
            <a:solidFill>
              <a:srgbClr val="000000"/>
            </a:solidFill>
            <a:miter lim="800000"/>
            <a:headEnd/>
            <a:tailEnd/>
          </a:ln>
        </p:spPr>
      </p:sp>
      <p:sp>
        <p:nvSpPr>
          <p:cNvPr id="27853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78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89C805-1C76-42E5-9353-F92DEF67F9A2}" type="slidenum">
              <a:rPr lang="en-US" smtClean="0"/>
              <a:pPr/>
              <a:t>27</a:t>
            </a:fld>
            <a:endParaRPr lang="en-US"/>
          </a:p>
        </p:txBody>
      </p:sp>
    </p:spTree>
    <p:extLst>
      <p:ext uri="{BB962C8B-B14F-4D97-AF65-F5344CB8AC3E}">
        <p14:creationId xmlns:p14="http://schemas.microsoft.com/office/powerpoint/2010/main" val="32002176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Slide Image Placeholder 1"/>
          <p:cNvSpPr>
            <a:spLocks noGrp="1" noRot="1" noChangeAspect="1" noTextEdit="1"/>
          </p:cNvSpPr>
          <p:nvPr>
            <p:ph type="sldImg"/>
          </p:nvPr>
        </p:nvSpPr>
        <p:spPr bwMode="auto">
          <a:noFill/>
          <a:ln>
            <a:solidFill>
              <a:srgbClr val="000000"/>
            </a:solidFill>
            <a:miter lim="800000"/>
            <a:headEnd/>
            <a:tailEnd/>
          </a:ln>
        </p:spPr>
      </p:sp>
      <p:sp>
        <p:nvSpPr>
          <p:cNvPr id="27853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78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89C805-1C76-42E5-9353-F92DEF67F9A2}" type="slidenum">
              <a:rPr lang="en-US" smtClean="0"/>
              <a:pPr/>
              <a:t>28</a:t>
            </a:fld>
            <a:endParaRPr lang="en-US"/>
          </a:p>
        </p:txBody>
      </p:sp>
    </p:spTree>
    <p:extLst>
      <p:ext uri="{BB962C8B-B14F-4D97-AF65-F5344CB8AC3E}">
        <p14:creationId xmlns:p14="http://schemas.microsoft.com/office/powerpoint/2010/main" val="2133924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18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E9F992-0516-4849-B633-093A63D6366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269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BFAD5D-E47E-43D9-93EA-A4AF82888EF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Slide Image Placeholder 1"/>
          <p:cNvSpPr>
            <a:spLocks noGrp="1" noRot="1" noChangeAspect="1" noTextEdit="1"/>
          </p:cNvSpPr>
          <p:nvPr>
            <p:ph type="sldImg"/>
          </p:nvPr>
        </p:nvSpPr>
        <p:spPr bwMode="auto">
          <a:noFill/>
          <a:ln>
            <a:solidFill>
              <a:srgbClr val="000000"/>
            </a:solidFill>
            <a:miter lim="800000"/>
            <a:headEnd/>
            <a:tailEnd/>
          </a:ln>
        </p:spPr>
      </p:sp>
      <p:sp>
        <p:nvSpPr>
          <p:cNvPr id="12902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290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CA5920-6AAA-477C-B419-447E0F54A52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361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206049-A956-4543-9296-E3EC08B5C016}"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78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65261F0-9444-46D3-86FF-B68F4AE89F0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1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5B3DD0-1AF3-40A1-B3BC-FA31E71E175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84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80AA21-0D36-49AE-A272-C7AE042F3AC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DF179BB6-BE63-4C4A-A2E7-B14612BC45E6}" type="datetimeFigureOut">
              <a:rPr lang="en-US" smtClean="0"/>
              <a:pPr/>
              <a:t>3/23/2020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4A409C8-B84C-4FAE-B412-03187F5252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F179BB6-BE63-4C4A-A2E7-B14612BC45E6}"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F179BB6-BE63-4C4A-A2E7-B14612BC45E6}"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F179BB6-BE63-4C4A-A2E7-B14612BC45E6}"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F179BB6-BE63-4C4A-A2E7-B14612BC45E6}"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409C8-B84C-4FAE-B412-03187F5252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F179BB6-BE63-4C4A-A2E7-B14612BC45E6}"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F179BB6-BE63-4C4A-A2E7-B14612BC45E6}"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F179BB6-BE63-4C4A-A2E7-B14612BC45E6}"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79BB6-BE63-4C4A-A2E7-B14612BC45E6}"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F179BB6-BE63-4C4A-A2E7-B14612BC45E6}"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409C8-B84C-4FAE-B412-03187F5252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F179BB6-BE63-4C4A-A2E7-B14612BC45E6}"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4A409C8-B84C-4FAE-B412-03187F5252E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179BB6-BE63-4C4A-A2E7-B14612BC45E6}" type="datetimeFigureOut">
              <a:rPr lang="en-US" smtClean="0"/>
              <a:pPr/>
              <a:t>3/23/2020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A409C8-B84C-4FAE-B412-03187F5252E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3.w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vawc.virginia.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png"/><Relationship Id="rId5" Type="http://schemas.openxmlformats.org/officeDocument/2006/relationships/image" Target="../media/image18.wmf"/><Relationship Id="rId4"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9.wmf"/><Relationship Id="rId4" Type="http://schemas.openxmlformats.org/officeDocument/2006/relationships/oleObject" Target="../embeddings/oleObject5.bin"/></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irs.gov/HCTC"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3.wmf"/><Relationship Id="rId4" Type="http://schemas.openxmlformats.org/officeDocument/2006/relationships/oleObject" Target="../embeddings/oleObject6.bin"/></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hyperlink" Target="http://www.dol.gov/crc." TargetMode="External"/><Relationship Id="rId5" Type="http://schemas.openxmlformats.org/officeDocument/2006/relationships/image" Target="../media/image4.emf"/><Relationship Id="rId4" Type="http://schemas.openxmlformats.org/officeDocument/2006/relationships/package" Target="../embeddings/Microsoft_Word_Document.docx"/></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png"/><Relationship Id="rId5" Type="http://schemas.openxmlformats.org/officeDocument/2006/relationships/image" Target="../media/image6.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2.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4"/>
          <p:cNvSpPr>
            <a:spLocks noGrp="1"/>
          </p:cNvSpPr>
          <p:nvPr>
            <p:ph type="title"/>
          </p:nvPr>
        </p:nvSpPr>
        <p:spPr>
          <a:xfrm>
            <a:off x="304800" y="838200"/>
            <a:ext cx="8458200" cy="1008888"/>
          </a:xfrm>
        </p:spPr>
        <p:txBody>
          <a:bodyPr anchor="ctr">
            <a:noAutofit/>
          </a:bodyPr>
          <a:lstStyle/>
          <a:p>
            <a:pPr algn="ctr"/>
            <a:r>
              <a:rPr lang="es-419" sz="3600" b="1" dirty="0">
                <a:solidFill>
                  <a:schemeClr val="tx2">
                    <a:lumMod val="50000"/>
                  </a:schemeClr>
                </a:solidFill>
              </a:rPr>
              <a:t>Bienvenido a la Sesión de Comercio en Línea</a:t>
            </a:r>
            <a:endParaRPr lang="en-US" sz="3600" b="1" dirty="0">
              <a:solidFill>
                <a:schemeClr val="tx2">
                  <a:lumMod val="50000"/>
                </a:schemeClr>
              </a:solidFill>
            </a:endParaRPr>
          </a:p>
        </p:txBody>
      </p:sp>
      <p:sp>
        <p:nvSpPr>
          <p:cNvPr id="82946" name="Text Box 5"/>
          <p:cNvSpPr txBox="1">
            <a:spLocks noChangeArrowheads="1"/>
          </p:cNvSpPr>
          <p:nvPr/>
        </p:nvSpPr>
        <p:spPr bwMode="auto">
          <a:xfrm>
            <a:off x="457200" y="3048000"/>
            <a:ext cx="8382000" cy="1200329"/>
          </a:xfrm>
          <a:prstGeom prst="rect">
            <a:avLst/>
          </a:prstGeom>
          <a:noFill/>
          <a:ln w="9525">
            <a:noFill/>
            <a:miter lim="800000"/>
            <a:headEnd/>
            <a:tailEnd/>
          </a:ln>
        </p:spPr>
        <p:txBody>
          <a:bodyPr wrap="square">
            <a:spAutoFit/>
          </a:bodyPr>
          <a:lstStyle/>
          <a:p>
            <a:pPr algn="ctr">
              <a:spcBef>
                <a:spcPct val="50000"/>
              </a:spcBef>
            </a:pPr>
            <a:r>
              <a:rPr lang="es-419" sz="2400" dirty="0">
                <a:latin typeface="Times New Roman" pitchFamily="18" charset="0"/>
              </a:rPr>
              <a:t>Gracias por unirse a la Sesión de Comercio en línea. En este video hablaremos sobre los muchos beneficios del Programa Federal de Comercio.</a:t>
            </a:r>
            <a:endParaRPr lang="en-US" sz="2400" dirty="0">
              <a:latin typeface="Times New Roman" pitchFamily="18" charset="0"/>
            </a:endParaRPr>
          </a:p>
        </p:txBody>
      </p:sp>
      <p:pic>
        <p:nvPicPr>
          <p:cNvPr id="82947" name="Picture 6" descr="C:\Documents and Settings\vwstevl\Local Settings\Temporary Internet Files\Content.IE5\H6DTBUOP\MCj04244880000[1].wmf"/>
          <p:cNvPicPr>
            <a:picLocks noChangeAspect="1" noChangeArrowheads="1"/>
          </p:cNvPicPr>
          <p:nvPr/>
        </p:nvPicPr>
        <p:blipFill>
          <a:blip r:embed="rId3" cstate="print"/>
          <a:srcRect/>
          <a:stretch>
            <a:fillRect/>
          </a:stretch>
        </p:blipFill>
        <p:spPr bwMode="auto">
          <a:xfrm>
            <a:off x="3540125" y="1981200"/>
            <a:ext cx="2098675" cy="850900"/>
          </a:xfrm>
          <a:prstGeom prst="rect">
            <a:avLst/>
          </a:prstGeom>
          <a:noFill/>
          <a:ln w="9525">
            <a:noFill/>
            <a:miter lim="800000"/>
            <a:headEnd/>
            <a:tailEnd/>
          </a:ln>
        </p:spPr>
      </p:pic>
      <p:pic>
        <p:nvPicPr>
          <p:cNvPr id="5" name="Picture 6" descr="IMAGE_5"/>
          <p:cNvPicPr>
            <a:picLocks noChangeAspect="1" noChangeArrowheads="1"/>
          </p:cNvPicPr>
          <p:nvPr/>
        </p:nvPicPr>
        <p:blipFill>
          <a:blip r:embed="rId4" cstate="print"/>
          <a:srcRect/>
          <a:stretch>
            <a:fillRect/>
          </a:stretch>
        </p:blipFill>
        <p:spPr bwMode="auto">
          <a:xfrm>
            <a:off x="6324600" y="0"/>
            <a:ext cx="2819400" cy="9144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1026"/>
          <p:cNvSpPr>
            <a:spLocks noGrp="1"/>
          </p:cNvSpPr>
          <p:nvPr>
            <p:ph type="title"/>
          </p:nvPr>
        </p:nvSpPr>
        <p:spPr>
          <a:xfrm>
            <a:off x="415925" y="1219200"/>
            <a:ext cx="8308975" cy="600075"/>
          </a:xfrm>
        </p:spPr>
        <p:txBody>
          <a:bodyPr>
            <a:normAutofit fontScale="90000"/>
          </a:bodyPr>
          <a:lstStyle/>
          <a:p>
            <a:pPr eaLnBrk="1" fontAlgn="auto" hangingPunct="1">
              <a:spcAft>
                <a:spcPts val="0"/>
              </a:spcAft>
              <a:defRPr/>
            </a:pPr>
            <a:r>
              <a:rPr lang="en-US" b="1" dirty="0" err="1">
                <a:solidFill>
                  <a:schemeClr val="tx2">
                    <a:lumMod val="50000"/>
                  </a:schemeClr>
                </a:solidFill>
              </a:rPr>
              <a:t>Capacitación</a:t>
            </a:r>
            <a:r>
              <a:rPr lang="en-US" b="1" dirty="0">
                <a:solidFill>
                  <a:schemeClr val="tx2">
                    <a:lumMod val="50000"/>
                  </a:schemeClr>
                </a:solidFill>
              </a:rPr>
              <a:t> TAA </a:t>
            </a:r>
          </a:p>
        </p:txBody>
      </p:sp>
      <p:sp>
        <p:nvSpPr>
          <p:cNvPr id="150531" name="Rectangle 1027"/>
          <p:cNvSpPr>
            <a:spLocks noGrp="1"/>
          </p:cNvSpPr>
          <p:nvPr>
            <p:ph idx="1"/>
          </p:nvPr>
        </p:nvSpPr>
        <p:spPr>
          <a:xfrm>
            <a:off x="415925" y="2209800"/>
            <a:ext cx="8308975" cy="4038600"/>
          </a:xfrm>
        </p:spPr>
        <p:txBody>
          <a:bodyPr rtlCol="0">
            <a:normAutofit/>
          </a:bodyPr>
          <a:lstStyle/>
          <a:p>
            <a:pPr marL="365760" indent="-256032" algn="just">
              <a:lnSpc>
                <a:spcPct val="90000"/>
              </a:lnSpc>
              <a:buFont typeface="Arial" pitchFamily="34" charset="0"/>
              <a:buChar char="•"/>
              <a:defRPr/>
            </a:pPr>
            <a:r>
              <a:rPr lang="en-US" b="1" dirty="0"/>
              <a:t>ANTES</a:t>
            </a:r>
            <a:r>
              <a:rPr lang="en-US" dirty="0"/>
              <a:t> </a:t>
            </a:r>
            <a:r>
              <a:rPr lang="es-419" dirty="0"/>
              <a:t>que se apruebe la capacitación, nuestro socio de la Ley de Innovación y Oportunidad de la Fuerza Laboral (WIOA) debe realizar una </a:t>
            </a:r>
            <a:r>
              <a:rPr lang="es-419" b="1" dirty="0"/>
              <a:t>evaluación</a:t>
            </a:r>
            <a:r>
              <a:rPr lang="es-419" dirty="0"/>
              <a:t> integral de habilidades.</a:t>
            </a:r>
            <a:r>
              <a:rPr lang="en-US" dirty="0"/>
              <a:t> </a:t>
            </a:r>
          </a:p>
          <a:p>
            <a:pPr marL="365760" indent="-256032">
              <a:lnSpc>
                <a:spcPct val="90000"/>
              </a:lnSpc>
              <a:buNone/>
              <a:defRPr/>
            </a:pPr>
            <a:r>
              <a:rPr lang="en-US" dirty="0"/>
              <a:t>Si la </a:t>
            </a:r>
            <a:r>
              <a:rPr lang="en-US" dirty="0" err="1"/>
              <a:t>evaluación</a:t>
            </a:r>
            <a:r>
              <a:rPr lang="en-US" dirty="0"/>
              <a:t> </a:t>
            </a:r>
            <a:r>
              <a:rPr lang="en-US" dirty="0" err="1"/>
              <a:t>determina</a:t>
            </a:r>
            <a:r>
              <a:rPr lang="en-US" dirty="0"/>
              <a:t>:</a:t>
            </a:r>
          </a:p>
          <a:p>
            <a:pPr marL="365760" indent="53975" algn="just">
              <a:lnSpc>
                <a:spcPct val="90000"/>
              </a:lnSpc>
              <a:buFont typeface="Arial" charset="0"/>
              <a:buAutoNum type="alphaUcParenR"/>
              <a:defRPr/>
            </a:pPr>
            <a:r>
              <a:rPr lang="es-419" dirty="0"/>
              <a:t>Que tiene las habilidades necesarias para el mercado laboral actual; entonces se esperará que busque empleo con la asistencia de representantes de la Ley de Comercio y especialistas en reempleo.</a:t>
            </a:r>
            <a:endParaRPr lang="en-US" dirty="0"/>
          </a:p>
        </p:txBody>
      </p:sp>
      <p:graphicFrame>
        <p:nvGraphicFramePr>
          <p:cNvPr id="13314" name="Object 6"/>
          <p:cNvGraphicFramePr>
            <a:graphicFrameLocks noChangeAspect="1"/>
          </p:cNvGraphicFramePr>
          <p:nvPr/>
        </p:nvGraphicFramePr>
        <p:xfrm>
          <a:off x="6934200" y="1066800"/>
          <a:ext cx="1862138" cy="1143000"/>
        </p:xfrm>
        <a:graphic>
          <a:graphicData uri="http://schemas.openxmlformats.org/presentationml/2006/ole">
            <mc:AlternateContent xmlns:mc="http://schemas.openxmlformats.org/markup-compatibility/2006">
              <mc:Choice xmlns:v="urn:schemas-microsoft-com:vml" Requires="v">
                <p:oleObj spid="_x0000_s16590" name="Clip" r:id="rId4" imgW="1862280" imgH="1449720" progId="">
                  <p:embed/>
                </p:oleObj>
              </mc:Choice>
              <mc:Fallback>
                <p:oleObj name="Clip" r:id="rId4" imgW="1862280" imgH="1449720" progId="">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1066800"/>
                        <a:ext cx="1862138"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381000" y="1143000"/>
            <a:ext cx="8308975" cy="752475"/>
          </a:xfrm>
        </p:spPr>
        <p:txBody>
          <a:bodyPr>
            <a:normAutofit fontScale="90000"/>
          </a:bodyPr>
          <a:lstStyle/>
          <a:p>
            <a:pPr eaLnBrk="1" fontAlgn="auto" hangingPunct="1">
              <a:spcAft>
                <a:spcPts val="0"/>
              </a:spcAft>
              <a:defRPr/>
            </a:pPr>
            <a:r>
              <a:rPr lang="en-US" b="1" dirty="0" err="1">
                <a:solidFill>
                  <a:schemeClr val="tx2">
                    <a:lumMod val="50000"/>
                  </a:schemeClr>
                </a:solidFill>
              </a:rPr>
              <a:t>Capacitación</a:t>
            </a:r>
            <a:r>
              <a:rPr lang="en-US" b="1" dirty="0">
                <a:solidFill>
                  <a:schemeClr val="tx2">
                    <a:lumMod val="50000"/>
                  </a:schemeClr>
                </a:solidFill>
              </a:rPr>
              <a:t> TAA </a:t>
            </a:r>
          </a:p>
        </p:txBody>
      </p:sp>
      <p:sp>
        <p:nvSpPr>
          <p:cNvPr id="185345" name="Rectangle 3"/>
          <p:cNvSpPr>
            <a:spLocks noGrp="1"/>
          </p:cNvSpPr>
          <p:nvPr>
            <p:ph idx="1"/>
          </p:nvPr>
        </p:nvSpPr>
        <p:spPr>
          <a:xfrm>
            <a:off x="457200" y="2713038"/>
            <a:ext cx="8229600" cy="2849562"/>
          </a:xfrm>
        </p:spPr>
        <p:txBody>
          <a:bodyPr>
            <a:normAutofit lnSpcReduction="10000"/>
          </a:bodyPr>
          <a:lstStyle/>
          <a:p>
            <a:pPr marL="609600" indent="-609600">
              <a:lnSpc>
                <a:spcPct val="90000"/>
              </a:lnSpc>
              <a:buNone/>
            </a:pPr>
            <a:r>
              <a:rPr lang="en-US" dirty="0"/>
              <a:t>Si la </a:t>
            </a:r>
            <a:r>
              <a:rPr lang="en-US" dirty="0" err="1"/>
              <a:t>evaluación</a:t>
            </a:r>
            <a:r>
              <a:rPr lang="en-US" dirty="0"/>
              <a:t> </a:t>
            </a:r>
            <a:r>
              <a:rPr lang="en-US" dirty="0" err="1"/>
              <a:t>determina</a:t>
            </a:r>
            <a:r>
              <a:rPr lang="en-US" dirty="0"/>
              <a:t>:</a:t>
            </a:r>
          </a:p>
          <a:p>
            <a:pPr marL="609600" indent="-609600" eaLnBrk="1" hangingPunct="1">
              <a:lnSpc>
                <a:spcPct val="90000"/>
              </a:lnSpc>
              <a:buFont typeface="Wingdings" pitchFamily="2" charset="2"/>
              <a:buNone/>
            </a:pPr>
            <a:endParaRPr lang="en-US" dirty="0"/>
          </a:p>
          <a:p>
            <a:pPr marL="609600" indent="-609600" algn="just">
              <a:lnSpc>
                <a:spcPct val="90000"/>
              </a:lnSpc>
              <a:buNone/>
            </a:pPr>
            <a:r>
              <a:rPr lang="en-US" dirty="0"/>
              <a:t>B) </a:t>
            </a:r>
            <a:r>
              <a:rPr lang="es-419" dirty="0"/>
              <a:t>Que carece de las habilidades necesarias para el mercado laboral actual; se necesita capacitación en habilidades ocupacionales para lograr la meta de reempleo, luego el personal de la Ley de Comercio de VEC explorará las opciones de capacitación con usted.</a:t>
            </a:r>
            <a:endParaRPr lang="en-US" dirty="0"/>
          </a:p>
        </p:txBody>
      </p:sp>
      <p:pic>
        <p:nvPicPr>
          <p:cNvPr id="185347" name="Picture 4" descr="BD05094_"/>
          <p:cNvPicPr>
            <a:picLocks noChangeAspect="1" noChangeArrowheads="1"/>
          </p:cNvPicPr>
          <p:nvPr/>
        </p:nvPicPr>
        <p:blipFill>
          <a:blip r:embed="rId3" cstate="print"/>
          <a:srcRect/>
          <a:stretch>
            <a:fillRect/>
          </a:stretch>
        </p:blipFill>
        <p:spPr bwMode="auto">
          <a:xfrm>
            <a:off x="6172200" y="1295400"/>
            <a:ext cx="2724150" cy="1752600"/>
          </a:xfrm>
          <a:prstGeom prst="rect">
            <a:avLst/>
          </a:prstGeom>
          <a:noFill/>
          <a:ln w="9525">
            <a:noFill/>
            <a:miter lim="800000"/>
            <a:headEnd/>
            <a:tailEnd/>
          </a:ln>
        </p:spPr>
      </p:pic>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a:bodyPr>
          <a:lstStyle/>
          <a:p>
            <a:pPr algn="ctr"/>
            <a:r>
              <a:rPr lang="en-US" sz="5400" b="1" dirty="0" err="1">
                <a:solidFill>
                  <a:schemeClr val="tx2">
                    <a:lumMod val="50000"/>
                  </a:schemeClr>
                </a:solidFill>
              </a:rPr>
              <a:t>Búsqueda</a:t>
            </a:r>
            <a:r>
              <a:rPr lang="en-US" sz="5400" b="1" dirty="0">
                <a:solidFill>
                  <a:schemeClr val="tx2">
                    <a:lumMod val="50000"/>
                  </a:schemeClr>
                </a:solidFill>
              </a:rPr>
              <a:t> de </a:t>
            </a:r>
            <a:r>
              <a:rPr lang="en-US" sz="5400" b="1" dirty="0" err="1">
                <a:solidFill>
                  <a:schemeClr val="tx2">
                    <a:lumMod val="50000"/>
                  </a:schemeClr>
                </a:solidFill>
              </a:rPr>
              <a:t>empleo</a:t>
            </a:r>
            <a:r>
              <a:rPr lang="en-US" dirty="0"/>
              <a:t> </a:t>
            </a:r>
          </a:p>
        </p:txBody>
      </p:sp>
      <p:sp>
        <p:nvSpPr>
          <p:cNvPr id="3" name="Content Placeholder 2"/>
          <p:cNvSpPr>
            <a:spLocks noGrp="1"/>
          </p:cNvSpPr>
          <p:nvPr>
            <p:ph idx="1"/>
          </p:nvPr>
        </p:nvSpPr>
        <p:spPr>
          <a:xfrm>
            <a:off x="0" y="1143000"/>
            <a:ext cx="5379360" cy="5562600"/>
          </a:xfrm>
        </p:spPr>
        <p:txBody>
          <a:bodyPr>
            <a:normAutofit fontScale="92500" lnSpcReduction="10000"/>
          </a:bodyPr>
          <a:lstStyle/>
          <a:p>
            <a:r>
              <a:rPr lang="en-US" sz="2400" dirty="0"/>
              <a:t>Complete el </a:t>
            </a:r>
            <a:r>
              <a:rPr lang="en-US" sz="2400" dirty="0" err="1"/>
              <a:t>registro</a:t>
            </a:r>
            <a:r>
              <a:rPr lang="en-US" sz="2400" dirty="0"/>
              <a:t> </a:t>
            </a:r>
            <a:r>
              <a:rPr lang="en-US" sz="2400" dirty="0" err="1"/>
              <a:t>en</a:t>
            </a:r>
            <a:r>
              <a:rPr lang="en-US" sz="2400" dirty="0"/>
              <a:t> Virginia Workforce Connection en </a:t>
            </a:r>
            <a:r>
              <a:rPr lang="en-US" sz="2400" dirty="0">
                <a:hlinkClick r:id="rId2"/>
              </a:rPr>
              <a:t>www.vawc.virginia.gov</a:t>
            </a:r>
            <a:r>
              <a:rPr lang="en-US" sz="2400" dirty="0"/>
              <a:t> para </a:t>
            </a:r>
            <a:r>
              <a:rPr lang="en-US" sz="2400" dirty="0" err="1"/>
              <a:t>incluir</a:t>
            </a:r>
            <a:r>
              <a:rPr lang="en-US" sz="2400" dirty="0"/>
              <a:t> </a:t>
            </a:r>
            <a:r>
              <a:rPr lang="en-US" sz="2400" dirty="0" err="1"/>
              <a:t>su</a:t>
            </a:r>
            <a:r>
              <a:rPr lang="en-US" sz="2400" dirty="0"/>
              <a:t> </a:t>
            </a:r>
            <a:r>
              <a:rPr lang="en-US" sz="2400" dirty="0" err="1"/>
              <a:t>currículum</a:t>
            </a:r>
            <a:r>
              <a:rPr lang="en-US" sz="2400" dirty="0"/>
              <a:t>.</a:t>
            </a:r>
          </a:p>
          <a:p>
            <a:pPr algn="just"/>
            <a:r>
              <a:rPr lang="es-419" sz="2400" dirty="0"/>
              <a:t>Trabaje con los representantes del Servicio de la Fuerza Laboral en el VEC local para obtener referencias para un adecuado empleo.</a:t>
            </a:r>
            <a:endParaRPr lang="en-US" sz="2400" dirty="0"/>
          </a:p>
          <a:p>
            <a:r>
              <a:rPr lang="es-419" sz="2400" dirty="0"/>
              <a:t>Mantenga registros detallados de la búsqueda de empleo incluyendo</a:t>
            </a:r>
            <a:r>
              <a:rPr lang="en-US" sz="2400" dirty="0"/>
              <a:t>:</a:t>
            </a:r>
          </a:p>
          <a:p>
            <a:pPr marL="365760" lvl="1" indent="0">
              <a:buNone/>
            </a:pPr>
            <a:r>
              <a:rPr lang="es-419" b="1" i="1" dirty="0"/>
              <a:t>Fecha; nombre de empresa; dirección; teléfono; nombre del contacto; dirección de correo electrónico; dirección web; nombre del puesto; cómo hizo la solicitud; número de confirmación; y resultados del contacto</a:t>
            </a:r>
            <a:endParaRPr lang="en-US" dirty="0"/>
          </a:p>
        </p:txBody>
      </p:sp>
      <p:sp>
        <p:nvSpPr>
          <p:cNvPr id="52" name="Rectángulo: esquinas redondeadas 51">
            <a:extLst>
              <a:ext uri="{FF2B5EF4-FFF2-40B4-BE49-F238E27FC236}">
                <a16:creationId xmlns:a16="http://schemas.microsoft.com/office/drawing/2014/main" id="{931D2E95-D8A9-45C8-B06F-ABD9DD46D212}"/>
              </a:ext>
            </a:extLst>
          </p:cNvPr>
          <p:cNvSpPr/>
          <p:nvPr/>
        </p:nvSpPr>
        <p:spPr>
          <a:xfrm>
            <a:off x="6019800" y="3754682"/>
            <a:ext cx="911230" cy="207718"/>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600" b="1" dirty="0"/>
              <a:t>Trabajos</a:t>
            </a:r>
          </a:p>
          <a:p>
            <a:pPr algn="ctr"/>
            <a:r>
              <a:rPr lang="es-419" sz="400" b="1" dirty="0"/>
              <a:t>Oportunidades de Empleo</a:t>
            </a:r>
          </a:p>
        </p:txBody>
      </p:sp>
      <p:grpSp>
        <p:nvGrpSpPr>
          <p:cNvPr id="70" name="Grupo 69">
            <a:extLst>
              <a:ext uri="{FF2B5EF4-FFF2-40B4-BE49-F238E27FC236}">
                <a16:creationId xmlns:a16="http://schemas.microsoft.com/office/drawing/2014/main" id="{BFB44F4D-0F72-4A12-938C-89B3340ADDF5}"/>
              </a:ext>
            </a:extLst>
          </p:cNvPr>
          <p:cNvGrpSpPr/>
          <p:nvPr/>
        </p:nvGrpSpPr>
        <p:grpSpPr>
          <a:xfrm>
            <a:off x="5354670" y="1143000"/>
            <a:ext cx="3812678" cy="5441760"/>
            <a:chOff x="5354670" y="1143000"/>
            <a:chExt cx="3812678" cy="5441760"/>
          </a:xfrm>
        </p:grpSpPr>
        <p:grpSp>
          <p:nvGrpSpPr>
            <p:cNvPr id="66" name="Grupo 65">
              <a:extLst>
                <a:ext uri="{FF2B5EF4-FFF2-40B4-BE49-F238E27FC236}">
                  <a16:creationId xmlns:a16="http://schemas.microsoft.com/office/drawing/2014/main" id="{3AD09AFA-0ED1-462F-BF02-BB0D1E92C3A1}"/>
                </a:ext>
              </a:extLst>
            </p:cNvPr>
            <p:cNvGrpSpPr/>
            <p:nvPr/>
          </p:nvGrpSpPr>
          <p:grpSpPr>
            <a:xfrm>
              <a:off x="5354670" y="1143000"/>
              <a:ext cx="3812678" cy="5441760"/>
              <a:chOff x="5354670" y="1143000"/>
              <a:chExt cx="3812678" cy="5441760"/>
            </a:xfrm>
          </p:grpSpPr>
          <p:grpSp>
            <p:nvGrpSpPr>
              <p:cNvPr id="60" name="Grupo 59">
                <a:extLst>
                  <a:ext uri="{FF2B5EF4-FFF2-40B4-BE49-F238E27FC236}">
                    <a16:creationId xmlns:a16="http://schemas.microsoft.com/office/drawing/2014/main" id="{DC358EF8-8E42-4615-A7EA-26020523EBC2}"/>
                  </a:ext>
                </a:extLst>
              </p:cNvPr>
              <p:cNvGrpSpPr/>
              <p:nvPr/>
            </p:nvGrpSpPr>
            <p:grpSpPr>
              <a:xfrm>
                <a:off x="5354670" y="1143000"/>
                <a:ext cx="3812678" cy="5441760"/>
                <a:chOff x="5354670" y="1143000"/>
                <a:chExt cx="3812678" cy="5441760"/>
              </a:xfrm>
            </p:grpSpPr>
            <p:grpSp>
              <p:nvGrpSpPr>
                <p:cNvPr id="53" name="Grupo 52">
                  <a:extLst>
                    <a:ext uri="{FF2B5EF4-FFF2-40B4-BE49-F238E27FC236}">
                      <a16:creationId xmlns:a16="http://schemas.microsoft.com/office/drawing/2014/main" id="{203E3585-D7BE-4932-87FC-930B5199DCA3}"/>
                    </a:ext>
                  </a:extLst>
                </p:cNvPr>
                <p:cNvGrpSpPr/>
                <p:nvPr/>
              </p:nvGrpSpPr>
              <p:grpSpPr>
                <a:xfrm>
                  <a:off x="5354670" y="1143000"/>
                  <a:ext cx="3812678" cy="5441760"/>
                  <a:chOff x="5354670" y="1143000"/>
                  <a:chExt cx="3812678" cy="5441760"/>
                </a:xfrm>
              </p:grpSpPr>
              <p:grpSp>
                <p:nvGrpSpPr>
                  <p:cNvPr id="24" name="Grupo 23">
                    <a:extLst>
                      <a:ext uri="{FF2B5EF4-FFF2-40B4-BE49-F238E27FC236}">
                        <a16:creationId xmlns:a16="http://schemas.microsoft.com/office/drawing/2014/main" id="{8F649763-5393-488B-A0EC-A7630795AE83}"/>
                      </a:ext>
                    </a:extLst>
                  </p:cNvPr>
                  <p:cNvGrpSpPr/>
                  <p:nvPr/>
                </p:nvGrpSpPr>
                <p:grpSpPr>
                  <a:xfrm>
                    <a:off x="5354670" y="1143000"/>
                    <a:ext cx="3812678" cy="5441760"/>
                    <a:chOff x="5354670" y="1143000"/>
                    <a:chExt cx="3812678" cy="5441760"/>
                  </a:xfrm>
                </p:grpSpPr>
                <p:grpSp>
                  <p:nvGrpSpPr>
                    <p:cNvPr id="19" name="Grupo 18">
                      <a:extLst>
                        <a:ext uri="{FF2B5EF4-FFF2-40B4-BE49-F238E27FC236}">
                          <a16:creationId xmlns:a16="http://schemas.microsoft.com/office/drawing/2014/main" id="{A4C19BA0-6023-4808-9F81-E34A9150CC57}"/>
                        </a:ext>
                      </a:extLst>
                    </p:cNvPr>
                    <p:cNvGrpSpPr/>
                    <p:nvPr/>
                  </p:nvGrpSpPr>
                  <p:grpSpPr>
                    <a:xfrm>
                      <a:off x="5354670" y="1143000"/>
                      <a:ext cx="3789330" cy="5441760"/>
                      <a:chOff x="5354670" y="1143000"/>
                      <a:chExt cx="3789330" cy="5441760"/>
                    </a:xfrm>
                  </p:grpSpPr>
                  <p:grpSp>
                    <p:nvGrpSpPr>
                      <p:cNvPr id="16" name="Grupo 15">
                        <a:extLst>
                          <a:ext uri="{FF2B5EF4-FFF2-40B4-BE49-F238E27FC236}">
                            <a16:creationId xmlns:a16="http://schemas.microsoft.com/office/drawing/2014/main" id="{EEA3329C-61FB-4A21-9E44-1F24149F29ED}"/>
                          </a:ext>
                        </a:extLst>
                      </p:cNvPr>
                      <p:cNvGrpSpPr/>
                      <p:nvPr/>
                    </p:nvGrpSpPr>
                    <p:grpSpPr>
                      <a:xfrm>
                        <a:off x="5354670" y="1143000"/>
                        <a:ext cx="3789330" cy="5441760"/>
                        <a:chOff x="5354670" y="1143000"/>
                        <a:chExt cx="3789330" cy="5441760"/>
                      </a:xfrm>
                    </p:grpSpPr>
                    <p:grpSp>
                      <p:nvGrpSpPr>
                        <p:cNvPr id="13" name="Grupo 12">
                          <a:extLst>
                            <a:ext uri="{FF2B5EF4-FFF2-40B4-BE49-F238E27FC236}">
                              <a16:creationId xmlns:a16="http://schemas.microsoft.com/office/drawing/2014/main" id="{F2E59105-CF80-418F-9A40-6CD47FBAF822}"/>
                            </a:ext>
                          </a:extLst>
                        </p:cNvPr>
                        <p:cNvGrpSpPr/>
                        <p:nvPr/>
                      </p:nvGrpSpPr>
                      <p:grpSpPr>
                        <a:xfrm>
                          <a:off x="5354670" y="1143000"/>
                          <a:ext cx="3789330" cy="5441760"/>
                          <a:chOff x="5354670" y="1143000"/>
                          <a:chExt cx="3789330" cy="5441760"/>
                        </a:xfrm>
                      </p:grpSpPr>
                      <p:grpSp>
                        <p:nvGrpSpPr>
                          <p:cNvPr id="12" name="Grupo 11">
                            <a:extLst>
                              <a:ext uri="{FF2B5EF4-FFF2-40B4-BE49-F238E27FC236}">
                                <a16:creationId xmlns:a16="http://schemas.microsoft.com/office/drawing/2014/main" id="{454AF9A4-AB80-4D8E-B49D-EC9EA3B5C86D}"/>
                              </a:ext>
                            </a:extLst>
                          </p:cNvPr>
                          <p:cNvGrpSpPr/>
                          <p:nvPr/>
                        </p:nvGrpSpPr>
                        <p:grpSpPr>
                          <a:xfrm>
                            <a:off x="5354670" y="1143000"/>
                            <a:ext cx="3789330" cy="5441760"/>
                            <a:chOff x="5354670" y="1143000"/>
                            <a:chExt cx="3789330" cy="5441760"/>
                          </a:xfrm>
                        </p:grpSpPr>
                        <p:grpSp>
                          <p:nvGrpSpPr>
                            <p:cNvPr id="9" name="Grupo 8">
                              <a:extLst>
                                <a:ext uri="{FF2B5EF4-FFF2-40B4-BE49-F238E27FC236}">
                                  <a16:creationId xmlns:a16="http://schemas.microsoft.com/office/drawing/2014/main" id="{9A3692AC-05AE-485B-9A21-2BE07A200704}"/>
                                </a:ext>
                              </a:extLst>
                            </p:cNvPr>
                            <p:cNvGrpSpPr/>
                            <p:nvPr/>
                          </p:nvGrpSpPr>
                          <p:grpSpPr>
                            <a:xfrm>
                              <a:off x="5354670" y="1143000"/>
                              <a:ext cx="3789330" cy="5441760"/>
                              <a:chOff x="5354670" y="1206690"/>
                              <a:chExt cx="3789330" cy="5441760"/>
                            </a:xfrm>
                          </p:grpSpPr>
                          <p:grpSp>
                            <p:nvGrpSpPr>
                              <p:cNvPr id="6" name="Grupo 5">
                                <a:extLst>
                                  <a:ext uri="{FF2B5EF4-FFF2-40B4-BE49-F238E27FC236}">
                                    <a16:creationId xmlns:a16="http://schemas.microsoft.com/office/drawing/2014/main" id="{1602CDFC-C43D-4185-85DB-C857FE5A48FC}"/>
                                  </a:ext>
                                </a:extLst>
                              </p:cNvPr>
                              <p:cNvGrpSpPr/>
                              <p:nvPr/>
                            </p:nvGrpSpPr>
                            <p:grpSpPr>
                              <a:xfrm>
                                <a:off x="5354670" y="1206690"/>
                                <a:ext cx="3789330" cy="5441760"/>
                                <a:chOff x="5354670" y="1206690"/>
                                <a:chExt cx="3789330" cy="5441760"/>
                              </a:xfrm>
                            </p:grpSpPr>
                            <p:pic>
                              <p:nvPicPr>
                                <p:cNvPr id="491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4670" y="1219200"/>
                                  <a:ext cx="3789330" cy="542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ángulo 4">
                                  <a:extLst>
                                    <a:ext uri="{FF2B5EF4-FFF2-40B4-BE49-F238E27FC236}">
                                      <a16:creationId xmlns:a16="http://schemas.microsoft.com/office/drawing/2014/main" id="{116E2DDB-4E44-40FD-92A6-DE8E50A33041}"/>
                                    </a:ext>
                                  </a:extLst>
                                </p:cNvPr>
                                <p:cNvSpPr/>
                                <p:nvPr/>
                              </p:nvSpPr>
                              <p:spPr>
                                <a:xfrm>
                                  <a:off x="5892421" y="1206690"/>
                                  <a:ext cx="2019300" cy="304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419" sz="700" b="1" dirty="0">
                                      <a:solidFill>
                                        <a:schemeClr val="accent4"/>
                                      </a:solidFill>
                                    </a:rPr>
                                    <a:t>Conexión de la Fuerza Laboral de Virginia</a:t>
                                  </a:r>
                                </a:p>
                                <a:p>
                                  <a:pPr algn="ctr"/>
                                  <a:r>
                                    <a:rPr lang="es-419" sz="400" dirty="0">
                                      <a:solidFill>
                                        <a:schemeClr val="tx1"/>
                                      </a:solidFill>
                                    </a:rPr>
                                    <a:t>Su puerta de entrada al empleo y la información del mercado laboral en Virginia</a:t>
                                  </a:r>
                                </a:p>
                              </p:txBody>
                            </p:sp>
                          </p:grpSp>
                          <p:sp>
                            <p:nvSpPr>
                              <p:cNvPr id="7" name="Rectángulo 6">
                                <a:extLst>
                                  <a:ext uri="{FF2B5EF4-FFF2-40B4-BE49-F238E27FC236}">
                                    <a16:creationId xmlns:a16="http://schemas.microsoft.com/office/drawing/2014/main" id="{00AC3314-39CC-47D8-BBFC-E53A1AC62CEB}"/>
                                  </a:ext>
                                </a:extLst>
                              </p:cNvPr>
                              <p:cNvSpPr/>
                              <p:nvPr/>
                            </p:nvSpPr>
                            <p:spPr>
                              <a:xfrm>
                                <a:off x="6296835" y="2203345"/>
                                <a:ext cx="19050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dirty="0"/>
                                  <a:t>¿Olvido su usuario o contraseña?	                  ¿No esta registrado?</a:t>
                                </a:r>
                                <a:endParaRPr lang="es-419" sz="400" dirty="0"/>
                              </a:p>
                            </p:txBody>
                          </p:sp>
                          <p:sp>
                            <p:nvSpPr>
                              <p:cNvPr id="8" name="Rectángulo 7">
                                <a:extLst>
                                  <a:ext uri="{FF2B5EF4-FFF2-40B4-BE49-F238E27FC236}">
                                    <a16:creationId xmlns:a16="http://schemas.microsoft.com/office/drawing/2014/main" id="{9302D76B-197F-41FA-9B51-4D78B7FB932F}"/>
                                  </a:ext>
                                </a:extLst>
                              </p:cNvPr>
                              <p:cNvSpPr/>
                              <p:nvPr/>
                            </p:nvSpPr>
                            <p:spPr>
                              <a:xfrm>
                                <a:off x="6324600" y="2323900"/>
                                <a:ext cx="648695" cy="1019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500" dirty="0">
                                    <a:solidFill>
                                      <a:schemeClr val="tx1"/>
                                    </a:solidFill>
                                  </a:rPr>
                                  <a:t>Usuario</a:t>
                                </a:r>
                                <a:endParaRPr lang="es-419" sz="500" dirty="0">
                                  <a:solidFill>
                                    <a:schemeClr val="tx1"/>
                                  </a:solidFill>
                                </a:endParaRPr>
                              </a:p>
                            </p:txBody>
                          </p:sp>
                          <p:sp>
                            <p:nvSpPr>
                              <p:cNvPr id="10" name="Rectángulo 9">
                                <a:extLst>
                                  <a:ext uri="{FF2B5EF4-FFF2-40B4-BE49-F238E27FC236}">
                                    <a16:creationId xmlns:a16="http://schemas.microsoft.com/office/drawing/2014/main" id="{0CC1BDD4-ED07-41D2-83BB-56376E325116}"/>
                                  </a:ext>
                                </a:extLst>
                              </p:cNvPr>
                              <p:cNvSpPr/>
                              <p:nvPr/>
                            </p:nvSpPr>
                            <p:spPr>
                              <a:xfrm>
                                <a:off x="7010400" y="2329787"/>
                                <a:ext cx="605654"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dirty="0">
                                    <a:solidFill>
                                      <a:schemeClr val="tx1"/>
                                    </a:solidFill>
                                  </a:rPr>
                                  <a:t>Contraseña</a:t>
                                </a:r>
                                <a:endParaRPr lang="es-419" sz="500" dirty="0">
                                  <a:solidFill>
                                    <a:schemeClr val="tx1"/>
                                  </a:solidFill>
                                </a:endParaRPr>
                              </a:p>
                            </p:txBody>
                          </p:sp>
                        </p:grpSp>
                        <p:sp>
                          <p:nvSpPr>
                            <p:cNvPr id="11" name="Rectángulo 10">
                              <a:extLst>
                                <a:ext uri="{FF2B5EF4-FFF2-40B4-BE49-F238E27FC236}">
                                  <a16:creationId xmlns:a16="http://schemas.microsoft.com/office/drawing/2014/main" id="{01308B36-8B2A-4952-AEEB-CB89775CBCA7}"/>
                                </a:ext>
                              </a:extLst>
                            </p:cNvPr>
                            <p:cNvSpPr/>
                            <p:nvPr/>
                          </p:nvSpPr>
                          <p:spPr>
                            <a:xfrm>
                              <a:off x="7713241" y="2232145"/>
                              <a:ext cx="444524" cy="15012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400" dirty="0"/>
                                <a:t>Registrarse</a:t>
                              </a:r>
                              <a:endParaRPr lang="es-419" sz="400" dirty="0"/>
                            </a:p>
                          </p:txBody>
                        </p:sp>
                      </p:grpSp>
                      <p:sp>
                        <p:nvSpPr>
                          <p:cNvPr id="14" name="Rectángulo 13">
                            <a:extLst>
                              <a:ext uri="{FF2B5EF4-FFF2-40B4-BE49-F238E27FC236}">
                                <a16:creationId xmlns:a16="http://schemas.microsoft.com/office/drawing/2014/main" id="{697CF064-5BCB-416F-91A1-43BCB6733010}"/>
                              </a:ext>
                            </a:extLst>
                          </p:cNvPr>
                          <p:cNvSpPr/>
                          <p:nvPr/>
                        </p:nvSpPr>
                        <p:spPr>
                          <a:xfrm>
                            <a:off x="6299678" y="2438400"/>
                            <a:ext cx="1905000" cy="1019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dirty="0"/>
                              <a:t>¿Necesita ayuda para ingresar?	Centro de ayuda           En Español</a:t>
                            </a:r>
                            <a:endParaRPr lang="es-419" sz="400" dirty="0"/>
                          </a:p>
                        </p:txBody>
                      </p:sp>
                    </p:grpSp>
                    <p:sp>
                      <p:nvSpPr>
                        <p:cNvPr id="15" name="Rectángulo: esquinas redondeadas 14">
                          <a:extLst>
                            <a:ext uri="{FF2B5EF4-FFF2-40B4-BE49-F238E27FC236}">
                              <a16:creationId xmlns:a16="http://schemas.microsoft.com/office/drawing/2014/main" id="{C26E0DC5-A203-4711-B7D6-ED3773B006D1}"/>
                            </a:ext>
                          </a:extLst>
                        </p:cNvPr>
                        <p:cNvSpPr/>
                        <p:nvPr/>
                      </p:nvSpPr>
                      <p:spPr>
                        <a:xfrm>
                          <a:off x="6627427" y="2743200"/>
                          <a:ext cx="685800" cy="228600"/>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419" sz="400" b="1" dirty="0"/>
                            <a:t>SOLICITANTES DE EMPLEO</a:t>
                          </a:r>
                        </a:p>
                        <a:p>
                          <a:pPr algn="ctr"/>
                          <a:r>
                            <a:rPr lang="es-419" sz="400" b="1" dirty="0"/>
                            <a:t>Encontrar un trabajo</a:t>
                          </a:r>
                        </a:p>
                      </p:txBody>
                    </p:sp>
                    <p:sp>
                      <p:nvSpPr>
                        <p:cNvPr id="17" name="Rectángulo: esquinas redondeadas 16">
                          <a:extLst>
                            <a:ext uri="{FF2B5EF4-FFF2-40B4-BE49-F238E27FC236}">
                              <a16:creationId xmlns:a16="http://schemas.microsoft.com/office/drawing/2014/main" id="{AC869605-144F-41E4-8FCA-1A1F5AF08062}"/>
                            </a:ext>
                          </a:extLst>
                        </p:cNvPr>
                        <p:cNvSpPr/>
                        <p:nvPr/>
                      </p:nvSpPr>
                      <p:spPr>
                        <a:xfrm>
                          <a:off x="7391400" y="2738651"/>
                          <a:ext cx="760678" cy="228600"/>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400" b="1" dirty="0"/>
                            <a:t>EMPLEADOR</a:t>
                          </a:r>
                        </a:p>
                        <a:p>
                          <a:pPr algn="ctr"/>
                          <a:r>
                            <a:rPr lang="es-HN" sz="400" b="1" dirty="0"/>
                            <a:t>Encuentre un Candidato</a:t>
                          </a:r>
                          <a:endParaRPr lang="es-419" sz="400" b="1" dirty="0"/>
                        </a:p>
                      </p:txBody>
                    </p:sp>
                  </p:grpSp>
                  <p:sp>
                    <p:nvSpPr>
                      <p:cNvPr id="18" name="Rectángulo 17">
                        <a:extLst>
                          <a:ext uri="{FF2B5EF4-FFF2-40B4-BE49-F238E27FC236}">
                            <a16:creationId xmlns:a16="http://schemas.microsoft.com/office/drawing/2014/main" id="{9092BFB7-6747-41E0-B1C4-0502269EE716}"/>
                          </a:ext>
                        </a:extLst>
                      </p:cNvPr>
                      <p:cNvSpPr/>
                      <p:nvPr/>
                    </p:nvSpPr>
                    <p:spPr>
                      <a:xfrm>
                        <a:off x="6225654" y="3052917"/>
                        <a:ext cx="2209800" cy="126610"/>
                      </a:xfrm>
                      <a:prstGeom prst="rect">
                        <a:avLst/>
                      </a:prstGeom>
                      <a:solidFill>
                        <a:srgbClr val="058542"/>
                      </a:solidFill>
                      <a:ln>
                        <a:solidFill>
                          <a:srgbClr val="0585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419" sz="400" dirty="0"/>
                          <a:t>Ingrese una palabra clave y / o ciudad o código postal y radio para buscar trabajos en su área</a:t>
                        </a:r>
                      </a:p>
                    </p:txBody>
                  </p:sp>
                  <p:sp>
                    <p:nvSpPr>
                      <p:cNvPr id="20" name="Rectángulo 19">
                        <a:extLst>
                          <a:ext uri="{FF2B5EF4-FFF2-40B4-BE49-F238E27FC236}">
                            <a16:creationId xmlns:a16="http://schemas.microsoft.com/office/drawing/2014/main" id="{7A25091D-4C15-46E1-A038-1ED91BB4420B}"/>
                          </a:ext>
                        </a:extLst>
                      </p:cNvPr>
                      <p:cNvSpPr/>
                      <p:nvPr/>
                    </p:nvSpPr>
                    <p:spPr>
                      <a:xfrm>
                        <a:off x="6248400" y="3237162"/>
                        <a:ext cx="653671" cy="1266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dirty="0">
                            <a:solidFill>
                              <a:schemeClr val="tx1"/>
                            </a:solidFill>
                          </a:rPr>
                          <a:t>Inserte palabra clave</a:t>
                        </a:r>
                        <a:endParaRPr lang="es-419" sz="400" dirty="0">
                          <a:solidFill>
                            <a:schemeClr val="tx1"/>
                          </a:solidFill>
                        </a:endParaRPr>
                      </a:p>
                    </p:txBody>
                  </p:sp>
                  <p:sp>
                    <p:nvSpPr>
                      <p:cNvPr id="21" name="Rectángulo 20">
                        <a:extLst>
                          <a:ext uri="{FF2B5EF4-FFF2-40B4-BE49-F238E27FC236}">
                            <a16:creationId xmlns:a16="http://schemas.microsoft.com/office/drawing/2014/main" id="{C9CA5320-06A2-4983-B03A-229F51A09582}"/>
                          </a:ext>
                        </a:extLst>
                      </p:cNvPr>
                      <p:cNvSpPr/>
                      <p:nvPr/>
                    </p:nvSpPr>
                    <p:spPr>
                      <a:xfrm>
                        <a:off x="6958971" y="3236025"/>
                        <a:ext cx="653671" cy="1266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dirty="0">
                            <a:solidFill>
                              <a:schemeClr val="tx1"/>
                            </a:solidFill>
                          </a:rPr>
                          <a:t>Código postal o ciudad</a:t>
                        </a:r>
                        <a:endParaRPr lang="es-419" sz="400" dirty="0">
                          <a:solidFill>
                            <a:schemeClr val="tx1"/>
                          </a:solidFill>
                        </a:endParaRPr>
                      </a:p>
                    </p:txBody>
                  </p:sp>
                  <p:sp>
                    <p:nvSpPr>
                      <p:cNvPr id="22" name="Rectángulo 21">
                        <a:extLst>
                          <a:ext uri="{FF2B5EF4-FFF2-40B4-BE49-F238E27FC236}">
                            <a16:creationId xmlns:a16="http://schemas.microsoft.com/office/drawing/2014/main" id="{2506778D-BC2D-4A18-B23C-816613722C7C}"/>
                          </a:ext>
                        </a:extLst>
                      </p:cNvPr>
                      <p:cNvSpPr/>
                      <p:nvPr/>
                    </p:nvSpPr>
                    <p:spPr>
                      <a:xfrm>
                        <a:off x="7626415" y="3236057"/>
                        <a:ext cx="374586" cy="1266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dirty="0">
                            <a:solidFill>
                              <a:schemeClr val="tx1"/>
                            </a:solidFill>
                          </a:rPr>
                          <a:t>Estados</a:t>
                        </a:r>
                        <a:endParaRPr lang="es-419" sz="400" dirty="0">
                          <a:solidFill>
                            <a:schemeClr val="tx1"/>
                          </a:solidFill>
                        </a:endParaRPr>
                      </a:p>
                    </p:txBody>
                  </p:sp>
                  <p:sp>
                    <p:nvSpPr>
                      <p:cNvPr id="23" name="Rectángulo: esquinas redondeadas 22">
                        <a:extLst>
                          <a:ext uri="{FF2B5EF4-FFF2-40B4-BE49-F238E27FC236}">
                            <a16:creationId xmlns:a16="http://schemas.microsoft.com/office/drawing/2014/main" id="{1F5E8869-7542-4018-BC39-0C7D16B6D63E}"/>
                          </a:ext>
                        </a:extLst>
                      </p:cNvPr>
                      <p:cNvSpPr/>
                      <p:nvPr/>
                    </p:nvSpPr>
                    <p:spPr>
                      <a:xfrm>
                        <a:off x="8185913" y="3236025"/>
                        <a:ext cx="421073" cy="133835"/>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419" sz="500" b="1" dirty="0"/>
                          <a:t>Buscar</a:t>
                        </a:r>
                      </a:p>
                    </p:txBody>
                  </p:sp>
                </p:grpSp>
                <p:sp>
                  <p:nvSpPr>
                    <p:cNvPr id="26" name="Rectángulo: esquinas redondeadas 25">
                      <a:extLst>
                        <a:ext uri="{FF2B5EF4-FFF2-40B4-BE49-F238E27FC236}">
                          <a16:creationId xmlns:a16="http://schemas.microsoft.com/office/drawing/2014/main" id="{5967C017-4AF3-41C7-8546-3CF6069E4DA4}"/>
                        </a:ext>
                      </a:extLst>
                    </p:cNvPr>
                    <p:cNvSpPr/>
                    <p:nvPr/>
                  </p:nvSpPr>
                  <p:spPr>
                    <a:xfrm>
                      <a:off x="5500047" y="3530631"/>
                      <a:ext cx="1826827" cy="20771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b="1" dirty="0"/>
                        <a:t>SOLICITANTES DE EMPLEO</a:t>
                      </a:r>
                      <a:endParaRPr lang="es-419" sz="500" b="1" dirty="0"/>
                    </a:p>
                  </p:txBody>
                </p:sp>
                <p:sp>
                  <p:nvSpPr>
                    <p:cNvPr id="27" name="Rectángulo: esquinas redondeadas 26">
                      <a:extLst>
                        <a:ext uri="{FF2B5EF4-FFF2-40B4-BE49-F238E27FC236}">
                          <a16:creationId xmlns:a16="http://schemas.microsoft.com/office/drawing/2014/main" id="{0A931976-F064-48D7-A7C8-A5C6B30D20D6}"/>
                        </a:ext>
                      </a:extLst>
                    </p:cNvPr>
                    <p:cNvSpPr/>
                    <p:nvPr/>
                  </p:nvSpPr>
                  <p:spPr>
                    <a:xfrm>
                      <a:off x="7340521" y="3533931"/>
                      <a:ext cx="1826827" cy="20771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b="1" dirty="0"/>
                        <a:t>EMPLEADORES</a:t>
                      </a:r>
                      <a:endParaRPr lang="es-419" sz="500" b="1" dirty="0"/>
                    </a:p>
                  </p:txBody>
                </p:sp>
              </p:grpSp>
              <p:sp>
                <p:nvSpPr>
                  <p:cNvPr id="28" name="Rectángulo 27">
                    <a:extLst>
                      <a:ext uri="{FF2B5EF4-FFF2-40B4-BE49-F238E27FC236}">
                        <a16:creationId xmlns:a16="http://schemas.microsoft.com/office/drawing/2014/main" id="{951C58EC-678D-4B4F-82D6-57E94F0EFC5E}"/>
                      </a:ext>
                    </a:extLst>
                  </p:cNvPr>
                  <p:cNvSpPr/>
                  <p:nvPr/>
                </p:nvSpPr>
                <p:spPr>
                  <a:xfrm>
                    <a:off x="5524917" y="4123582"/>
                    <a:ext cx="1775948" cy="136652"/>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Encuentra un empleo</a:t>
                    </a:r>
                    <a:endParaRPr lang="es-419" b="1" dirty="0">
                      <a:solidFill>
                        <a:schemeClr val="accent6">
                          <a:lumMod val="50000"/>
                        </a:schemeClr>
                      </a:solidFill>
                    </a:endParaRPr>
                  </a:p>
                </p:txBody>
              </p:sp>
              <p:sp>
                <p:nvSpPr>
                  <p:cNvPr id="54" name="Rectángulo 53">
                    <a:extLst>
                      <a:ext uri="{FF2B5EF4-FFF2-40B4-BE49-F238E27FC236}">
                        <a16:creationId xmlns:a16="http://schemas.microsoft.com/office/drawing/2014/main" id="{CAB7755B-4667-4F0F-AE0D-BC168F2E8FBB}"/>
                      </a:ext>
                    </a:extLst>
                  </p:cNvPr>
                  <p:cNvSpPr/>
                  <p:nvPr/>
                </p:nvSpPr>
                <p:spPr>
                  <a:xfrm>
                    <a:off x="5529434" y="4264243"/>
                    <a:ext cx="1775948" cy="136652"/>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Crea un Currículum</a:t>
                    </a:r>
                    <a:endParaRPr lang="es-419" b="1" dirty="0">
                      <a:solidFill>
                        <a:schemeClr val="accent6">
                          <a:lumMod val="50000"/>
                        </a:schemeClr>
                      </a:solidFill>
                    </a:endParaRPr>
                  </a:p>
                </p:txBody>
              </p:sp>
              <p:sp>
                <p:nvSpPr>
                  <p:cNvPr id="55" name="Rectángulo 54">
                    <a:extLst>
                      <a:ext uri="{FF2B5EF4-FFF2-40B4-BE49-F238E27FC236}">
                        <a16:creationId xmlns:a16="http://schemas.microsoft.com/office/drawing/2014/main" id="{95ABBDF6-A924-4CDA-AB14-93CF1BA2ABDB}"/>
                      </a:ext>
                    </a:extLst>
                  </p:cNvPr>
                  <p:cNvSpPr/>
                  <p:nvPr/>
                </p:nvSpPr>
                <p:spPr>
                  <a:xfrm>
                    <a:off x="5529047" y="4402589"/>
                    <a:ext cx="1775948" cy="124697"/>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Educación y Capacitación</a:t>
                    </a:r>
                    <a:endParaRPr lang="es-419" b="1" dirty="0">
                      <a:solidFill>
                        <a:schemeClr val="accent6">
                          <a:lumMod val="50000"/>
                        </a:schemeClr>
                      </a:solidFill>
                    </a:endParaRPr>
                  </a:p>
                </p:txBody>
              </p:sp>
              <p:sp>
                <p:nvSpPr>
                  <p:cNvPr id="56" name="Rectángulo 55">
                    <a:extLst>
                      <a:ext uri="{FF2B5EF4-FFF2-40B4-BE49-F238E27FC236}">
                        <a16:creationId xmlns:a16="http://schemas.microsoft.com/office/drawing/2014/main" id="{8ECCD887-E25B-4A65-9E06-860F45A02362}"/>
                      </a:ext>
                    </a:extLst>
                  </p:cNvPr>
                  <p:cNvSpPr/>
                  <p:nvPr/>
                </p:nvSpPr>
                <p:spPr>
                  <a:xfrm>
                    <a:off x="5525635" y="4531505"/>
                    <a:ext cx="1775948" cy="122805"/>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Información de Carrera</a:t>
                    </a:r>
                    <a:endParaRPr lang="es-419" b="1" dirty="0">
                      <a:solidFill>
                        <a:schemeClr val="accent6">
                          <a:lumMod val="50000"/>
                        </a:schemeClr>
                      </a:solidFill>
                    </a:endParaRPr>
                  </a:p>
                </p:txBody>
              </p:sp>
              <p:sp>
                <p:nvSpPr>
                  <p:cNvPr id="57" name="Rectángulo 56">
                    <a:extLst>
                      <a:ext uri="{FF2B5EF4-FFF2-40B4-BE49-F238E27FC236}">
                        <a16:creationId xmlns:a16="http://schemas.microsoft.com/office/drawing/2014/main" id="{0E200736-D993-4754-BE2A-674B4FC3DA80}"/>
                      </a:ext>
                    </a:extLst>
                  </p:cNvPr>
                  <p:cNvSpPr/>
                  <p:nvPr/>
                </p:nvSpPr>
                <p:spPr>
                  <a:xfrm>
                    <a:off x="5524917" y="4649930"/>
                    <a:ext cx="1775948"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Encuentra un Trabajo Verde</a:t>
                    </a:r>
                    <a:endParaRPr lang="es-419" b="1" dirty="0">
                      <a:solidFill>
                        <a:schemeClr val="accent6">
                          <a:lumMod val="50000"/>
                        </a:schemeClr>
                      </a:solidFill>
                    </a:endParaRPr>
                  </a:p>
                </p:txBody>
              </p:sp>
              <p:sp>
                <p:nvSpPr>
                  <p:cNvPr id="58" name="Rectángulo 57">
                    <a:extLst>
                      <a:ext uri="{FF2B5EF4-FFF2-40B4-BE49-F238E27FC236}">
                        <a16:creationId xmlns:a16="http://schemas.microsoft.com/office/drawing/2014/main" id="{5387A725-C25F-4D3A-BF60-D3F3F3AE9A15}"/>
                      </a:ext>
                    </a:extLst>
                  </p:cNvPr>
                  <p:cNvSpPr/>
                  <p:nvPr/>
                </p:nvSpPr>
                <p:spPr>
                  <a:xfrm>
                    <a:off x="5529047" y="4780119"/>
                    <a:ext cx="1775948"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Más Servicios</a:t>
                    </a:r>
                    <a:endParaRPr lang="es-419" b="1" dirty="0">
                      <a:solidFill>
                        <a:schemeClr val="accent6">
                          <a:lumMod val="50000"/>
                        </a:schemeClr>
                      </a:solidFill>
                    </a:endParaRPr>
                  </a:p>
                </p:txBody>
              </p:sp>
            </p:grpSp>
            <p:sp>
              <p:nvSpPr>
                <p:cNvPr id="59" name="Rectángulo 58">
                  <a:extLst>
                    <a:ext uri="{FF2B5EF4-FFF2-40B4-BE49-F238E27FC236}">
                      <a16:creationId xmlns:a16="http://schemas.microsoft.com/office/drawing/2014/main" id="{8E901612-9C3A-48C4-9189-A5A8A4DBC433}"/>
                    </a:ext>
                  </a:extLst>
                </p:cNvPr>
                <p:cNvSpPr/>
                <p:nvPr/>
              </p:nvSpPr>
              <p:spPr>
                <a:xfrm>
                  <a:off x="7362803" y="4142105"/>
                  <a:ext cx="1775948" cy="118129"/>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Encuentra un  Candidato</a:t>
                  </a:r>
                  <a:endParaRPr lang="es-419" b="1" dirty="0">
                    <a:solidFill>
                      <a:schemeClr val="accent6">
                        <a:lumMod val="50000"/>
                      </a:schemeClr>
                    </a:solidFill>
                  </a:endParaRPr>
                </a:p>
              </p:txBody>
            </p:sp>
            <p:sp>
              <p:nvSpPr>
                <p:cNvPr id="61" name="Rectángulo 60">
                  <a:extLst>
                    <a:ext uri="{FF2B5EF4-FFF2-40B4-BE49-F238E27FC236}">
                      <a16:creationId xmlns:a16="http://schemas.microsoft.com/office/drawing/2014/main" id="{4B98A4D8-29D9-4E7F-8225-4F6EC8E7434B}"/>
                    </a:ext>
                  </a:extLst>
                </p:cNvPr>
                <p:cNvSpPr/>
                <p:nvPr/>
              </p:nvSpPr>
              <p:spPr>
                <a:xfrm>
                  <a:off x="7364689" y="4265590"/>
                  <a:ext cx="1775948" cy="127686"/>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Anunciar un trabajo</a:t>
                  </a:r>
                  <a:endParaRPr lang="es-419" b="1" dirty="0">
                    <a:solidFill>
                      <a:schemeClr val="accent6">
                        <a:lumMod val="50000"/>
                      </a:schemeClr>
                    </a:solidFill>
                  </a:endParaRPr>
                </a:p>
              </p:txBody>
            </p:sp>
            <p:sp>
              <p:nvSpPr>
                <p:cNvPr id="62" name="Rectángulo 61">
                  <a:extLst>
                    <a:ext uri="{FF2B5EF4-FFF2-40B4-BE49-F238E27FC236}">
                      <a16:creationId xmlns:a16="http://schemas.microsoft.com/office/drawing/2014/main" id="{C7937D16-64B3-4E75-A367-28AE859569DF}"/>
                    </a:ext>
                  </a:extLst>
                </p:cNvPr>
                <p:cNvSpPr/>
                <p:nvPr/>
              </p:nvSpPr>
              <p:spPr>
                <a:xfrm>
                  <a:off x="7368052" y="4398632"/>
                  <a:ext cx="1775948" cy="1319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a:solidFill>
                        <a:schemeClr val="accent6">
                          <a:lumMod val="50000"/>
                        </a:schemeClr>
                      </a:solidFill>
                    </a:rPr>
                    <a:t>Seguro de desempleo</a:t>
                  </a:r>
                </a:p>
              </p:txBody>
            </p:sp>
            <p:sp>
              <p:nvSpPr>
                <p:cNvPr id="63" name="Rectángulo 62">
                  <a:extLst>
                    <a:ext uri="{FF2B5EF4-FFF2-40B4-BE49-F238E27FC236}">
                      <a16:creationId xmlns:a16="http://schemas.microsoft.com/office/drawing/2014/main" id="{0775950B-735B-40CF-968A-407E0831F1A9}"/>
                    </a:ext>
                  </a:extLst>
                </p:cNvPr>
                <p:cNvSpPr/>
                <p:nvPr/>
              </p:nvSpPr>
              <p:spPr>
                <a:xfrm>
                  <a:off x="7369758" y="4531505"/>
                  <a:ext cx="1775948" cy="124697"/>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Educación y Capacitación</a:t>
                  </a:r>
                  <a:endParaRPr lang="es-419" b="1" dirty="0">
                    <a:solidFill>
                      <a:schemeClr val="accent6">
                        <a:lumMod val="50000"/>
                      </a:schemeClr>
                    </a:solidFill>
                  </a:endParaRPr>
                </a:p>
              </p:txBody>
            </p:sp>
            <p:sp>
              <p:nvSpPr>
                <p:cNvPr id="64" name="Rectángulo 63">
                  <a:extLst>
                    <a:ext uri="{FF2B5EF4-FFF2-40B4-BE49-F238E27FC236}">
                      <a16:creationId xmlns:a16="http://schemas.microsoft.com/office/drawing/2014/main" id="{F40DBAFA-517A-4C9A-B052-2641AAEF45B8}"/>
                    </a:ext>
                  </a:extLst>
                </p:cNvPr>
                <p:cNvSpPr/>
                <p:nvPr/>
              </p:nvSpPr>
              <p:spPr>
                <a:xfrm>
                  <a:off x="7367715" y="4649337"/>
                  <a:ext cx="1775948" cy="122805"/>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err="1">
                      <a:solidFill>
                        <a:schemeClr val="accent6">
                          <a:lumMod val="50000"/>
                        </a:schemeClr>
                      </a:solidFill>
                    </a:rPr>
                    <a:t>Ifile</a:t>
                  </a:r>
                  <a:r>
                    <a:rPr lang="es-419" sz="400" b="1" dirty="0">
                      <a:solidFill>
                        <a:schemeClr val="accent6">
                          <a:lumMod val="50000"/>
                        </a:schemeClr>
                      </a:solidFill>
                    </a:rPr>
                    <a:t> / </a:t>
                  </a:r>
                  <a:r>
                    <a:rPr lang="es-419" sz="400" b="1" dirty="0" err="1">
                      <a:solidFill>
                        <a:schemeClr val="accent6">
                          <a:lumMod val="50000"/>
                        </a:schemeClr>
                      </a:solidFill>
                    </a:rPr>
                    <a:t>Req</a:t>
                  </a:r>
                  <a:r>
                    <a:rPr lang="es-419" sz="400" b="1" dirty="0">
                      <a:solidFill>
                        <a:schemeClr val="accent6">
                          <a:lumMod val="50000"/>
                        </a:schemeClr>
                      </a:solidFill>
                    </a:rPr>
                    <a:t> Empleador Relleno de impuestos Nuevo registro</a:t>
                  </a:r>
                  <a:endParaRPr lang="es-419" b="1" dirty="0">
                    <a:solidFill>
                      <a:schemeClr val="accent6">
                        <a:lumMod val="50000"/>
                      </a:schemeClr>
                    </a:solidFill>
                  </a:endParaRPr>
                </a:p>
              </p:txBody>
            </p:sp>
            <p:sp>
              <p:nvSpPr>
                <p:cNvPr id="65" name="Rectángulo 64">
                  <a:extLst>
                    <a:ext uri="{FF2B5EF4-FFF2-40B4-BE49-F238E27FC236}">
                      <a16:creationId xmlns:a16="http://schemas.microsoft.com/office/drawing/2014/main" id="{DF214CE8-A053-4592-B91F-5449D5AA6549}"/>
                    </a:ext>
                  </a:extLst>
                </p:cNvPr>
                <p:cNvSpPr/>
                <p:nvPr/>
              </p:nvSpPr>
              <p:spPr>
                <a:xfrm>
                  <a:off x="7370082" y="4777231"/>
                  <a:ext cx="1775948" cy="152400"/>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WARN/Información De Respuesta Rápida</a:t>
                  </a:r>
                  <a:endParaRPr lang="es-419" b="1" dirty="0">
                    <a:solidFill>
                      <a:schemeClr val="accent6">
                        <a:lumMod val="50000"/>
                      </a:schemeClr>
                    </a:solidFill>
                  </a:endParaRPr>
                </a:p>
              </p:txBody>
            </p:sp>
          </p:grpSp>
          <p:sp>
            <p:nvSpPr>
              <p:cNvPr id="67" name="Rectángulo: esquinas redondeadas 66">
                <a:extLst>
                  <a:ext uri="{FF2B5EF4-FFF2-40B4-BE49-F238E27FC236}">
                    <a16:creationId xmlns:a16="http://schemas.microsoft.com/office/drawing/2014/main" id="{7E48B58F-F22E-494E-AEAF-8BA2F10F325E}"/>
                  </a:ext>
                </a:extLst>
              </p:cNvPr>
              <p:cNvSpPr/>
              <p:nvPr/>
            </p:nvSpPr>
            <p:spPr>
              <a:xfrm>
                <a:off x="5570315" y="5094915"/>
                <a:ext cx="1043665" cy="20771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b="1" dirty="0"/>
                  <a:t>SERVICIOS VETERANOS</a:t>
                </a:r>
                <a:endParaRPr lang="es-419" sz="500" b="1" dirty="0"/>
              </a:p>
            </p:txBody>
          </p:sp>
          <p:sp>
            <p:nvSpPr>
              <p:cNvPr id="68" name="Rectángulo: esquinas redondeadas 67">
                <a:extLst>
                  <a:ext uri="{FF2B5EF4-FFF2-40B4-BE49-F238E27FC236}">
                    <a16:creationId xmlns:a16="http://schemas.microsoft.com/office/drawing/2014/main" id="{61F8132D-9137-428C-B2F6-FFB76D1A97E0}"/>
                  </a:ext>
                </a:extLst>
              </p:cNvPr>
              <p:cNvSpPr/>
              <p:nvPr/>
            </p:nvSpPr>
            <p:spPr>
              <a:xfrm>
                <a:off x="6804935" y="5089904"/>
                <a:ext cx="1043665" cy="20771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b="1" dirty="0"/>
                  <a:t>SALARIOS Y DATOS LABORALES</a:t>
                </a:r>
                <a:endParaRPr lang="es-419" sz="500" b="1" dirty="0"/>
              </a:p>
            </p:txBody>
          </p:sp>
          <p:sp>
            <p:nvSpPr>
              <p:cNvPr id="69" name="Rectángulo: esquinas redondeadas 68">
                <a:extLst>
                  <a:ext uri="{FF2B5EF4-FFF2-40B4-BE49-F238E27FC236}">
                    <a16:creationId xmlns:a16="http://schemas.microsoft.com/office/drawing/2014/main" id="{5479A26F-160D-4E57-8C62-EA004BC63851}"/>
                  </a:ext>
                </a:extLst>
              </p:cNvPr>
              <p:cNvSpPr/>
              <p:nvPr/>
            </p:nvSpPr>
            <p:spPr>
              <a:xfrm>
                <a:off x="8039555" y="5092968"/>
                <a:ext cx="1043665" cy="20771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sz="500" b="1" dirty="0"/>
                  <a:t>RECURSOS Y SERVICIOS GENERALES</a:t>
                </a:r>
                <a:endParaRPr lang="es-419" sz="500" b="1" dirty="0"/>
              </a:p>
            </p:txBody>
          </p:sp>
        </p:grpSp>
        <p:sp>
          <p:nvSpPr>
            <p:cNvPr id="71" name="Rectángulo 70">
              <a:extLst>
                <a:ext uri="{FF2B5EF4-FFF2-40B4-BE49-F238E27FC236}">
                  <a16:creationId xmlns:a16="http://schemas.microsoft.com/office/drawing/2014/main" id="{5E36CAE2-8CDE-4608-963F-EC99646DAD28}"/>
                </a:ext>
              </a:extLst>
            </p:cNvPr>
            <p:cNvSpPr/>
            <p:nvPr/>
          </p:nvSpPr>
          <p:spPr>
            <a:xfrm>
              <a:off x="5533096" y="5821180"/>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Cascos para protección</a:t>
              </a:r>
              <a:endParaRPr lang="es-419" b="1" dirty="0">
                <a:solidFill>
                  <a:schemeClr val="accent6">
                    <a:lumMod val="50000"/>
                  </a:schemeClr>
                </a:solidFill>
              </a:endParaRPr>
            </a:p>
          </p:txBody>
        </p:sp>
        <p:sp>
          <p:nvSpPr>
            <p:cNvPr id="72" name="Rectángulo 71">
              <a:extLst>
                <a:ext uri="{FF2B5EF4-FFF2-40B4-BE49-F238E27FC236}">
                  <a16:creationId xmlns:a16="http://schemas.microsoft.com/office/drawing/2014/main" id="{B52D13DE-6285-474E-89D5-B3FD3D271F9E}"/>
                </a:ext>
              </a:extLst>
            </p:cNvPr>
            <p:cNvSpPr/>
            <p:nvPr/>
          </p:nvSpPr>
          <p:spPr>
            <a:xfrm>
              <a:off x="5533096" y="5947969"/>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Asistencia de Transición</a:t>
              </a:r>
              <a:endParaRPr lang="es-419" b="1" dirty="0">
                <a:solidFill>
                  <a:schemeClr val="accent6">
                    <a:lumMod val="50000"/>
                  </a:schemeClr>
                </a:solidFill>
              </a:endParaRPr>
            </a:p>
          </p:txBody>
        </p:sp>
        <p:sp>
          <p:nvSpPr>
            <p:cNvPr id="73" name="Rectángulo 72">
              <a:extLst>
                <a:ext uri="{FF2B5EF4-FFF2-40B4-BE49-F238E27FC236}">
                  <a16:creationId xmlns:a16="http://schemas.microsoft.com/office/drawing/2014/main" id="{0FCCABB6-1FD2-4E4C-BD61-BA343FDBA79E}"/>
                </a:ext>
              </a:extLst>
            </p:cNvPr>
            <p:cNvSpPr/>
            <p:nvPr/>
          </p:nvSpPr>
          <p:spPr>
            <a:xfrm>
              <a:off x="5533096" y="6082514"/>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Tropas y Maestros</a:t>
              </a:r>
              <a:endParaRPr lang="es-419" b="1" dirty="0">
                <a:solidFill>
                  <a:schemeClr val="accent6">
                    <a:lumMod val="50000"/>
                  </a:schemeClr>
                </a:solidFill>
              </a:endParaRPr>
            </a:p>
          </p:txBody>
        </p:sp>
        <p:sp>
          <p:nvSpPr>
            <p:cNvPr id="74" name="Rectángulo 73">
              <a:extLst>
                <a:ext uri="{FF2B5EF4-FFF2-40B4-BE49-F238E27FC236}">
                  <a16:creationId xmlns:a16="http://schemas.microsoft.com/office/drawing/2014/main" id="{2929916A-B25B-4B62-8C31-C553BD554D71}"/>
                </a:ext>
              </a:extLst>
            </p:cNvPr>
            <p:cNvSpPr/>
            <p:nvPr/>
          </p:nvSpPr>
          <p:spPr>
            <a:xfrm>
              <a:off x="5526132" y="6214283"/>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Servicios Veteranos</a:t>
              </a:r>
              <a:endParaRPr lang="es-419" b="1" dirty="0">
                <a:solidFill>
                  <a:schemeClr val="accent6">
                    <a:lumMod val="50000"/>
                  </a:schemeClr>
                </a:solidFill>
              </a:endParaRPr>
            </a:p>
          </p:txBody>
        </p:sp>
      </p:grpSp>
      <p:sp>
        <p:nvSpPr>
          <p:cNvPr id="75" name="Rectángulo 74">
            <a:extLst>
              <a:ext uri="{FF2B5EF4-FFF2-40B4-BE49-F238E27FC236}">
                <a16:creationId xmlns:a16="http://schemas.microsoft.com/office/drawing/2014/main" id="{3467D643-8146-403A-AB92-710D65EE1A01}"/>
              </a:ext>
            </a:extLst>
          </p:cNvPr>
          <p:cNvSpPr/>
          <p:nvPr/>
        </p:nvSpPr>
        <p:spPr>
          <a:xfrm>
            <a:off x="6754061" y="5821180"/>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Casa LMI</a:t>
            </a:r>
            <a:endParaRPr lang="es-419" b="1" dirty="0">
              <a:solidFill>
                <a:schemeClr val="accent6">
                  <a:lumMod val="50000"/>
                </a:schemeClr>
              </a:solidFill>
            </a:endParaRPr>
          </a:p>
        </p:txBody>
      </p:sp>
      <p:sp>
        <p:nvSpPr>
          <p:cNvPr id="76" name="Rectángulo 75">
            <a:extLst>
              <a:ext uri="{FF2B5EF4-FFF2-40B4-BE49-F238E27FC236}">
                <a16:creationId xmlns:a16="http://schemas.microsoft.com/office/drawing/2014/main" id="{7CE08BC1-D92A-4103-B50A-561C361F8109}"/>
              </a:ext>
            </a:extLst>
          </p:cNvPr>
          <p:cNvSpPr/>
          <p:nvPr/>
        </p:nvSpPr>
        <p:spPr>
          <a:xfrm>
            <a:off x="6754061" y="5947969"/>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Perfiles Comunitarios</a:t>
            </a:r>
            <a:endParaRPr lang="es-419" b="1" dirty="0">
              <a:solidFill>
                <a:schemeClr val="accent6">
                  <a:lumMod val="50000"/>
                </a:schemeClr>
              </a:solidFill>
            </a:endParaRPr>
          </a:p>
        </p:txBody>
      </p:sp>
      <p:sp>
        <p:nvSpPr>
          <p:cNvPr id="77" name="Rectángulo 76">
            <a:extLst>
              <a:ext uri="{FF2B5EF4-FFF2-40B4-BE49-F238E27FC236}">
                <a16:creationId xmlns:a16="http://schemas.microsoft.com/office/drawing/2014/main" id="{038D4B82-5112-49E0-9B7D-55F3F45EC4FA}"/>
              </a:ext>
            </a:extLst>
          </p:cNvPr>
          <p:cNvSpPr/>
          <p:nvPr/>
        </p:nvSpPr>
        <p:spPr>
          <a:xfrm>
            <a:off x="6748765" y="6082514"/>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Herramientas LMI</a:t>
            </a:r>
            <a:endParaRPr lang="es-419" b="1" dirty="0">
              <a:solidFill>
                <a:schemeClr val="accent6">
                  <a:lumMod val="50000"/>
                </a:schemeClr>
              </a:solidFill>
            </a:endParaRPr>
          </a:p>
        </p:txBody>
      </p:sp>
      <p:sp>
        <p:nvSpPr>
          <p:cNvPr id="79" name="Rectángulo 78">
            <a:extLst>
              <a:ext uri="{FF2B5EF4-FFF2-40B4-BE49-F238E27FC236}">
                <a16:creationId xmlns:a16="http://schemas.microsoft.com/office/drawing/2014/main" id="{797E6B66-01D0-4CDC-A860-127421476405}"/>
              </a:ext>
            </a:extLst>
          </p:cNvPr>
          <p:cNvSpPr/>
          <p:nvPr/>
        </p:nvSpPr>
        <p:spPr>
          <a:xfrm>
            <a:off x="6748765" y="6214016"/>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Publicaciones</a:t>
            </a:r>
            <a:endParaRPr lang="es-419" b="1" dirty="0">
              <a:solidFill>
                <a:schemeClr val="accent6">
                  <a:lumMod val="50000"/>
                </a:schemeClr>
              </a:solidFill>
            </a:endParaRPr>
          </a:p>
        </p:txBody>
      </p:sp>
      <p:sp>
        <p:nvSpPr>
          <p:cNvPr id="80" name="Rectángulo 79">
            <a:extLst>
              <a:ext uri="{FF2B5EF4-FFF2-40B4-BE49-F238E27FC236}">
                <a16:creationId xmlns:a16="http://schemas.microsoft.com/office/drawing/2014/main" id="{4BA9AAE8-9E06-4A0C-A253-4EAE756D432B}"/>
              </a:ext>
            </a:extLst>
          </p:cNvPr>
          <p:cNvSpPr/>
          <p:nvPr/>
        </p:nvSpPr>
        <p:spPr>
          <a:xfrm>
            <a:off x="7975027" y="5833859"/>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a:solidFill>
                  <a:schemeClr val="accent6">
                    <a:lumMod val="50000"/>
                  </a:schemeClr>
                </a:solidFill>
              </a:rPr>
              <a:t>Centros de Fuerza Laboral de Virginia</a:t>
            </a:r>
            <a:endParaRPr lang="es-419" b="1" dirty="0">
              <a:solidFill>
                <a:schemeClr val="accent6">
                  <a:lumMod val="50000"/>
                </a:schemeClr>
              </a:solidFill>
            </a:endParaRPr>
          </a:p>
        </p:txBody>
      </p:sp>
      <p:sp>
        <p:nvSpPr>
          <p:cNvPr id="81" name="Rectángulo 80">
            <a:extLst>
              <a:ext uri="{FF2B5EF4-FFF2-40B4-BE49-F238E27FC236}">
                <a16:creationId xmlns:a16="http://schemas.microsoft.com/office/drawing/2014/main" id="{1A047A4B-9126-4584-AE00-B46CA5B25801}"/>
              </a:ext>
            </a:extLst>
          </p:cNvPr>
          <p:cNvSpPr/>
          <p:nvPr/>
        </p:nvSpPr>
        <p:spPr>
          <a:xfrm>
            <a:off x="7975027" y="5959956"/>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a:solidFill>
                  <a:schemeClr val="accent6">
                    <a:lumMod val="50000"/>
                  </a:schemeClr>
                </a:solidFill>
              </a:rPr>
              <a:t>Junta de Desarrollo de la Fuerza Laboral de Virginia</a:t>
            </a:r>
            <a:endParaRPr lang="es-419" b="1" dirty="0">
              <a:solidFill>
                <a:schemeClr val="accent6">
                  <a:lumMod val="50000"/>
                </a:schemeClr>
              </a:solidFill>
            </a:endParaRPr>
          </a:p>
        </p:txBody>
      </p:sp>
      <p:sp>
        <p:nvSpPr>
          <p:cNvPr id="82" name="Rectángulo 81">
            <a:extLst>
              <a:ext uri="{FF2B5EF4-FFF2-40B4-BE49-F238E27FC236}">
                <a16:creationId xmlns:a16="http://schemas.microsoft.com/office/drawing/2014/main" id="{E4CCD612-B109-4F9F-881F-9A7388F6CAB1}"/>
              </a:ext>
            </a:extLst>
          </p:cNvPr>
          <p:cNvSpPr/>
          <p:nvPr/>
        </p:nvSpPr>
        <p:spPr>
          <a:xfrm>
            <a:off x="7976733" y="6093613"/>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a:solidFill>
                  <a:schemeClr val="accent6">
                    <a:lumMod val="50000"/>
                  </a:schemeClr>
                </a:solidFill>
              </a:rPr>
              <a:t>Juntas Locales de Inversión Laboral</a:t>
            </a:r>
            <a:endParaRPr lang="es-419" b="1" dirty="0">
              <a:solidFill>
                <a:schemeClr val="accent6">
                  <a:lumMod val="50000"/>
                </a:schemeClr>
              </a:solidFill>
            </a:endParaRPr>
          </a:p>
        </p:txBody>
      </p:sp>
      <p:sp>
        <p:nvSpPr>
          <p:cNvPr id="83" name="Rectángulo 82">
            <a:extLst>
              <a:ext uri="{FF2B5EF4-FFF2-40B4-BE49-F238E27FC236}">
                <a16:creationId xmlns:a16="http://schemas.microsoft.com/office/drawing/2014/main" id="{41CE2F2E-EC3E-4ABC-9C76-BE2B0BDC1F5C}"/>
              </a:ext>
            </a:extLst>
          </p:cNvPr>
          <p:cNvSpPr/>
          <p:nvPr/>
        </p:nvSpPr>
        <p:spPr>
          <a:xfrm>
            <a:off x="7976733" y="6213590"/>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Proveedores de Capacitación</a:t>
            </a:r>
            <a:endParaRPr lang="es-419" b="1" dirty="0">
              <a:solidFill>
                <a:schemeClr val="accent6">
                  <a:lumMod val="50000"/>
                </a:schemeClr>
              </a:solidFill>
            </a:endParaRPr>
          </a:p>
        </p:txBody>
      </p:sp>
      <p:sp>
        <p:nvSpPr>
          <p:cNvPr id="84" name="Rectángulo 83">
            <a:extLst>
              <a:ext uri="{FF2B5EF4-FFF2-40B4-BE49-F238E27FC236}">
                <a16:creationId xmlns:a16="http://schemas.microsoft.com/office/drawing/2014/main" id="{26C20340-7F18-4F9C-8A1E-91034773C88E}"/>
              </a:ext>
            </a:extLst>
          </p:cNvPr>
          <p:cNvSpPr/>
          <p:nvPr/>
        </p:nvSpPr>
        <p:spPr>
          <a:xfrm>
            <a:off x="7976733" y="6339687"/>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419" sz="400" b="1" dirty="0">
                <a:solidFill>
                  <a:schemeClr val="accent6">
                    <a:lumMod val="50000"/>
                  </a:schemeClr>
                </a:solidFill>
              </a:rPr>
              <a:t>Ley de Inversión en la Fuerza Laboral</a:t>
            </a:r>
            <a:endParaRPr lang="es-419" b="1" dirty="0">
              <a:solidFill>
                <a:schemeClr val="accent6">
                  <a:lumMod val="50000"/>
                </a:schemeClr>
              </a:solidFill>
            </a:endParaRPr>
          </a:p>
        </p:txBody>
      </p:sp>
      <p:sp>
        <p:nvSpPr>
          <p:cNvPr id="85" name="Rectángulo 84">
            <a:extLst>
              <a:ext uri="{FF2B5EF4-FFF2-40B4-BE49-F238E27FC236}">
                <a16:creationId xmlns:a16="http://schemas.microsoft.com/office/drawing/2014/main" id="{2C13BA65-6D9F-4488-9AF5-9FF7A41F808F}"/>
              </a:ext>
            </a:extLst>
          </p:cNvPr>
          <p:cNvSpPr/>
          <p:nvPr/>
        </p:nvSpPr>
        <p:spPr>
          <a:xfrm>
            <a:off x="7976733" y="6475584"/>
            <a:ext cx="1168973" cy="131354"/>
          </a:xfrm>
          <a:prstGeom prst="rect">
            <a:avLst/>
          </a:prstGeom>
          <a:solidFill>
            <a:srgbClr val="E1E1FF"/>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HN" sz="400" b="1" dirty="0">
                <a:solidFill>
                  <a:schemeClr val="accent6">
                    <a:lumMod val="50000"/>
                  </a:schemeClr>
                </a:solidFill>
              </a:rPr>
              <a:t>Contáctanos</a:t>
            </a:r>
            <a:endParaRPr lang="es-419" b="1" dirty="0">
              <a:solidFill>
                <a:schemeClr val="accent6">
                  <a:lumMod val="50000"/>
                </a:schemeClr>
              </a:solidFill>
            </a:endParaRPr>
          </a:p>
        </p:txBody>
      </p:sp>
    </p:spTree>
    <p:extLst>
      <p:ext uri="{BB962C8B-B14F-4D97-AF65-F5344CB8AC3E}">
        <p14:creationId xmlns:p14="http://schemas.microsoft.com/office/powerpoint/2010/main" val="2680861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9499DF-310C-41AC-B037-E20B3377E2F7}"/>
              </a:ext>
            </a:extLst>
          </p:cNvPr>
          <p:cNvSpPr>
            <a:spLocks noGrp="1"/>
          </p:cNvSpPr>
          <p:nvPr>
            <p:ph type="title"/>
          </p:nvPr>
        </p:nvSpPr>
        <p:spPr/>
        <p:txBody>
          <a:bodyPr>
            <a:normAutofit fontScale="90000"/>
          </a:bodyPr>
          <a:lstStyle/>
          <a:p>
            <a:pPr algn="ctr"/>
            <a:r>
              <a:rPr lang="en-US" sz="4800" b="1" dirty="0" err="1">
                <a:solidFill>
                  <a:schemeClr val="tx2">
                    <a:lumMod val="50000"/>
                  </a:schemeClr>
                </a:solidFill>
              </a:rPr>
              <a:t>Aprobación</a:t>
            </a:r>
            <a:r>
              <a:rPr lang="en-US" sz="4800" b="1" dirty="0">
                <a:solidFill>
                  <a:schemeClr val="tx2">
                    <a:lumMod val="50000"/>
                  </a:schemeClr>
                </a:solidFill>
              </a:rPr>
              <a:t> de </a:t>
            </a:r>
            <a:r>
              <a:rPr lang="en-US" sz="4800" b="1" dirty="0" err="1">
                <a:solidFill>
                  <a:schemeClr val="tx2">
                    <a:lumMod val="50000"/>
                  </a:schemeClr>
                </a:solidFill>
              </a:rPr>
              <a:t>capacitación</a:t>
            </a:r>
            <a:r>
              <a:rPr lang="en-US" sz="4800" b="1" dirty="0">
                <a:solidFill>
                  <a:schemeClr val="tx2">
                    <a:lumMod val="50000"/>
                  </a:schemeClr>
                </a:solidFill>
              </a:rPr>
              <a:t> §617.22</a:t>
            </a:r>
            <a:endParaRPr lang="es-419" dirty="0"/>
          </a:p>
        </p:txBody>
      </p:sp>
      <p:graphicFrame>
        <p:nvGraphicFramePr>
          <p:cNvPr id="4" name="Tabla 4">
            <a:extLst>
              <a:ext uri="{FF2B5EF4-FFF2-40B4-BE49-F238E27FC236}">
                <a16:creationId xmlns:a16="http://schemas.microsoft.com/office/drawing/2014/main" id="{8C4E2988-0906-4E31-92F1-0164D98A95DF}"/>
              </a:ext>
            </a:extLst>
          </p:cNvPr>
          <p:cNvGraphicFramePr>
            <a:graphicFrameLocks noGrp="1"/>
          </p:cNvGraphicFramePr>
          <p:nvPr>
            <p:ph idx="1"/>
            <p:extLst>
              <p:ext uri="{D42A27DB-BD31-4B8C-83A1-F6EECF244321}">
                <p14:modId xmlns:p14="http://schemas.microsoft.com/office/powerpoint/2010/main" val="295319897"/>
              </p:ext>
            </p:extLst>
          </p:nvPr>
        </p:nvGraphicFramePr>
        <p:xfrm>
          <a:off x="428625" y="1981200"/>
          <a:ext cx="4038600" cy="3505200"/>
        </p:xfrm>
        <a:graphic>
          <a:graphicData uri="http://schemas.openxmlformats.org/drawingml/2006/table">
            <a:tbl>
              <a:tblPr firstRow="1" bandRow="1">
                <a:tableStyleId>{69CF1AB2-1976-4502-BF36-3FF5EA218861}</a:tableStyleId>
              </a:tblPr>
              <a:tblGrid>
                <a:gridCol w="4038600">
                  <a:extLst>
                    <a:ext uri="{9D8B030D-6E8A-4147-A177-3AD203B41FA5}">
                      <a16:colId xmlns:a16="http://schemas.microsoft.com/office/drawing/2014/main" val="3075718099"/>
                    </a:ext>
                  </a:extLst>
                </a:gridCol>
              </a:tblGrid>
              <a:tr h="370840">
                <a:tc>
                  <a:txBody>
                    <a:bodyPr/>
                    <a:lstStyle/>
                    <a:p>
                      <a:pPr marL="342900" indent="-342900">
                        <a:buAutoNum type="alphaLcParenBoth"/>
                      </a:pPr>
                      <a:r>
                        <a:rPr lang="es-419" sz="1400" b="0" dirty="0"/>
                        <a:t>Condiciones de aprobación. La capacitación se aprobará para un trabajador afectado negativamente si la agencia estatal determina que:</a:t>
                      </a:r>
                    </a:p>
                    <a:p>
                      <a:pPr marL="342900" indent="-342900">
                        <a:buAutoNum type="alphaLcParenBoth"/>
                      </a:pPr>
                      <a:endParaRPr lang="es-419" sz="1400" b="0" dirty="0"/>
                    </a:p>
                    <a:p>
                      <a:pPr marL="342900" indent="-342900">
                        <a:buAutoNum type="arabicParenBoth"/>
                      </a:pPr>
                      <a:r>
                        <a:rPr lang="es-419" sz="1400" b="0" dirty="0"/>
                        <a:t>No hay empleo adecuado (puede incluir empleo técnico y profesional) disponible para un trabajador afectado negativamente</a:t>
                      </a:r>
                    </a:p>
                    <a:p>
                      <a:pPr marL="342900" indent="-342900">
                        <a:buAutoNum type="arabicParenBoth"/>
                      </a:pPr>
                      <a:endParaRPr lang="es-419" sz="1400" b="0" dirty="0"/>
                    </a:p>
                    <a:p>
                      <a:pPr marL="0" indent="0" algn="just">
                        <a:buNone/>
                      </a:pPr>
                      <a:r>
                        <a:rPr lang="es-419" sz="1400" b="0" dirty="0"/>
                        <a:t>(I) Esto significa que referente al trabajador para quien se está considerando la aprobación de la capacitación en esta sección, no hay empleo adecuado disponible para dicho trabajador en ese momento, ya sea en el área de desplazamiento, como se define en la sección 617.3(k), o fuera del área de desplazamiento en la cual el trabajador </a:t>
                      </a:r>
                    </a:p>
                  </a:txBody>
                  <a:tcPr/>
                </a:tc>
                <a:extLst>
                  <a:ext uri="{0D108BD9-81ED-4DB2-BD59-A6C34878D82A}">
                    <a16:rowId xmlns:a16="http://schemas.microsoft.com/office/drawing/2014/main" val="2738229214"/>
                  </a:ext>
                </a:extLst>
              </a:tr>
            </a:tbl>
          </a:graphicData>
        </a:graphic>
      </p:graphicFrame>
      <p:graphicFrame>
        <p:nvGraphicFramePr>
          <p:cNvPr id="6" name="Tabla 4">
            <a:extLst>
              <a:ext uri="{FF2B5EF4-FFF2-40B4-BE49-F238E27FC236}">
                <a16:creationId xmlns:a16="http://schemas.microsoft.com/office/drawing/2014/main" id="{9124A334-C17D-44DC-844F-0528A949692E}"/>
              </a:ext>
            </a:extLst>
          </p:cNvPr>
          <p:cNvGraphicFramePr>
            <a:graphicFrameLocks/>
          </p:cNvGraphicFramePr>
          <p:nvPr>
            <p:extLst>
              <p:ext uri="{D42A27DB-BD31-4B8C-83A1-F6EECF244321}">
                <p14:modId xmlns:p14="http://schemas.microsoft.com/office/powerpoint/2010/main" val="2405110011"/>
              </p:ext>
            </p:extLst>
          </p:nvPr>
        </p:nvGraphicFramePr>
        <p:xfrm>
          <a:off x="4638677" y="1981200"/>
          <a:ext cx="4267200" cy="3505200"/>
        </p:xfrm>
        <a:graphic>
          <a:graphicData uri="http://schemas.openxmlformats.org/drawingml/2006/table">
            <a:tbl>
              <a:tblPr firstRow="1" bandRow="1">
                <a:tableStyleId>{69CF1AB2-1976-4502-BF36-3FF5EA218861}</a:tableStyleId>
              </a:tblPr>
              <a:tblGrid>
                <a:gridCol w="4267200">
                  <a:extLst>
                    <a:ext uri="{9D8B030D-6E8A-4147-A177-3AD203B41FA5}">
                      <a16:colId xmlns:a16="http://schemas.microsoft.com/office/drawing/2014/main" val="3075718099"/>
                    </a:ext>
                  </a:extLst>
                </a:gridCol>
              </a:tblGrid>
              <a:tr h="3505200">
                <a:tc>
                  <a:txBody>
                    <a:bodyPr/>
                    <a:lstStyle/>
                    <a:p>
                      <a:pPr marL="0" indent="0" algn="just" rtl="0" eaLnBrk="1" latinLnBrk="0" hangingPunct="1">
                        <a:buNone/>
                      </a:pPr>
                      <a:r>
                        <a:rPr kumimoji="0" lang="es-419" sz="1400" b="0" kern="1200" dirty="0"/>
                        <a:t>desea reubicarse con la asistencia de un subsidio de reubicación bajo la </a:t>
                      </a:r>
                      <a:r>
                        <a:rPr kumimoji="0" lang="es-419" sz="1400" b="0" kern="1200" dirty="0" err="1"/>
                        <a:t>subparte</a:t>
                      </a:r>
                      <a:r>
                        <a:rPr kumimoji="0" lang="es-419" sz="1400" b="0" kern="1200" dirty="0"/>
                        <a:t> E de esta sección, y no hay una perspectiva razonable de que tal empleo adecuado esté disponible para el trabajador en el futuro previsible.</a:t>
                      </a:r>
                    </a:p>
                    <a:p>
                      <a:pPr marL="0" indent="0" algn="l" rtl="0" eaLnBrk="1" latinLnBrk="0" hangingPunct="1">
                        <a:buNone/>
                      </a:pPr>
                      <a:endParaRPr kumimoji="0" lang="es-419" sz="1400" b="0" kern="1200" dirty="0"/>
                    </a:p>
                    <a:p>
                      <a:pPr marL="0" indent="0" algn="just" rtl="0" eaLnBrk="1" latinLnBrk="0" hangingPunct="1">
                        <a:buNone/>
                      </a:pPr>
                      <a:r>
                        <a:rPr kumimoji="0" lang="es-419" sz="1400" b="0" kern="1200" dirty="0"/>
                        <a:t>A los fines del párrafo (a) (1) de esta sección solamente, el término "empleo adecuado" significa, con respecto a un trabajador, un trabajo de nivel de habilidad sustancialmente igual o superior que el empleo anterior del trabajador afectado negativamente y los salarios para dicho trabajo no son menores del 80 por ciento del salario semanal promedio del trabajador</a:t>
                      </a:r>
                      <a:endParaRPr kumimoji="0" lang="es-419" sz="1400" b="0" kern="1200" dirty="0">
                        <a:solidFill>
                          <a:schemeClr val="lt1"/>
                        </a:solidFill>
                        <a:latin typeface="+mn-lt"/>
                        <a:ea typeface="+mn-ea"/>
                        <a:cs typeface="+mn-cs"/>
                      </a:endParaRPr>
                    </a:p>
                  </a:txBody>
                  <a:tcPr/>
                </a:tc>
                <a:extLst>
                  <a:ext uri="{0D108BD9-81ED-4DB2-BD59-A6C34878D82A}">
                    <a16:rowId xmlns:a16="http://schemas.microsoft.com/office/drawing/2014/main" val="2738229214"/>
                  </a:ext>
                </a:extLst>
              </a:tr>
            </a:tbl>
          </a:graphicData>
        </a:graphic>
      </p:graphicFrame>
    </p:spTree>
    <p:extLst>
      <p:ext uri="{BB962C8B-B14F-4D97-AF65-F5344CB8AC3E}">
        <p14:creationId xmlns:p14="http://schemas.microsoft.com/office/powerpoint/2010/main" val="818903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381000" y="990600"/>
            <a:ext cx="8308975" cy="1143000"/>
          </a:xfrm>
        </p:spPr>
        <p:txBody>
          <a:bodyPr/>
          <a:lstStyle/>
          <a:p>
            <a:pPr>
              <a:defRPr/>
            </a:pPr>
            <a:r>
              <a:rPr lang="es-419" sz="3200" b="1" dirty="0">
                <a:solidFill>
                  <a:schemeClr val="tx2">
                    <a:lumMod val="50000"/>
                  </a:schemeClr>
                </a:solidFill>
              </a:rPr>
              <a:t>Los requisitos de capacitación de </a:t>
            </a:r>
            <a:r>
              <a:rPr lang="es-419" sz="3200" b="1" dirty="0" err="1">
                <a:solidFill>
                  <a:schemeClr val="tx2">
                    <a:lumMod val="50000"/>
                  </a:schemeClr>
                </a:solidFill>
              </a:rPr>
              <a:t>TAA</a:t>
            </a:r>
            <a:r>
              <a:rPr lang="es-419" sz="3200" b="1" dirty="0">
                <a:solidFill>
                  <a:schemeClr val="tx2">
                    <a:lumMod val="50000"/>
                  </a:schemeClr>
                </a:solidFill>
              </a:rPr>
              <a:t> deben cumplir con seis (6) criterios:</a:t>
            </a:r>
            <a:endParaRPr lang="en-US" sz="3200" b="1" dirty="0">
              <a:solidFill>
                <a:schemeClr val="tx2">
                  <a:lumMod val="50000"/>
                </a:schemeClr>
              </a:solidFill>
            </a:endParaRPr>
          </a:p>
        </p:txBody>
      </p:sp>
      <p:sp>
        <p:nvSpPr>
          <p:cNvPr id="14339" name="Rectangle 3"/>
          <p:cNvSpPr>
            <a:spLocks noGrp="1"/>
          </p:cNvSpPr>
          <p:nvPr>
            <p:ph idx="1"/>
          </p:nvPr>
        </p:nvSpPr>
        <p:spPr>
          <a:xfrm>
            <a:off x="381000" y="2209800"/>
            <a:ext cx="8308975" cy="3886200"/>
          </a:xfrm>
        </p:spPr>
        <p:txBody>
          <a:bodyPr>
            <a:normAutofit/>
          </a:bodyPr>
          <a:lstStyle/>
          <a:p>
            <a:pPr marL="381000" indent="-381000" eaLnBrk="1" hangingPunct="1">
              <a:lnSpc>
                <a:spcPct val="90000"/>
              </a:lnSpc>
              <a:spcAft>
                <a:spcPts val="1200"/>
              </a:spcAft>
              <a:buFont typeface="Arial" pitchFamily="34" charset="0"/>
              <a:buAutoNum type="arabicPeriod"/>
            </a:pPr>
            <a:endParaRPr lang="en-US" dirty="0"/>
          </a:p>
          <a:p>
            <a:pPr marL="381000" indent="-381000">
              <a:lnSpc>
                <a:spcPct val="90000"/>
              </a:lnSpc>
              <a:spcAft>
                <a:spcPts val="1200"/>
              </a:spcAft>
              <a:buFont typeface="Arial" pitchFamily="34" charset="0"/>
              <a:buAutoNum type="arabicPeriod"/>
            </a:pPr>
            <a:r>
              <a:rPr lang="es-419" dirty="0"/>
              <a:t>No  hay disponibilidad de empleo adecuado en el mercado laboral actual.</a:t>
            </a:r>
            <a:endParaRPr lang="en-US" dirty="0"/>
          </a:p>
          <a:p>
            <a:pPr marL="381000" indent="-381000">
              <a:lnSpc>
                <a:spcPct val="90000"/>
              </a:lnSpc>
              <a:spcAft>
                <a:spcPts val="1200"/>
              </a:spcAft>
              <a:buFont typeface="Arial" pitchFamily="34" charset="0"/>
              <a:buAutoNum type="arabicPeriod"/>
            </a:pPr>
            <a:r>
              <a:rPr lang="es-419" dirty="0"/>
              <a:t>Existe una expectativa razonable de empleo después de completar la capacitación.</a:t>
            </a:r>
            <a:endParaRPr lang="en-US" dirty="0"/>
          </a:p>
          <a:p>
            <a:pPr marL="381000" indent="-381000">
              <a:lnSpc>
                <a:spcPct val="90000"/>
              </a:lnSpc>
              <a:spcAft>
                <a:spcPts val="1200"/>
              </a:spcAft>
              <a:buFont typeface="Arial" pitchFamily="34" charset="0"/>
              <a:buAutoNum type="arabicPeriod"/>
            </a:pPr>
            <a:r>
              <a:rPr lang="es-419" dirty="0"/>
              <a:t>Tiene las capacidades físicas, mentales y financieras para completar el entrenamiento.</a:t>
            </a:r>
            <a:endParaRPr lang="en-US" dirty="0"/>
          </a:p>
          <a:p>
            <a:pPr marL="381000" indent="-381000">
              <a:lnSpc>
                <a:spcPct val="90000"/>
              </a:lnSpc>
              <a:spcAft>
                <a:spcPts val="1200"/>
              </a:spcAft>
              <a:buFont typeface="Arial" pitchFamily="34" charset="0"/>
              <a:buAutoNum type="arabicPeriod"/>
            </a:pPr>
            <a:endParaRPr lang="en-US" dirty="0"/>
          </a:p>
          <a:p>
            <a:pPr marL="381000" indent="-381000">
              <a:lnSpc>
                <a:spcPct val="90000"/>
              </a:lnSpc>
              <a:spcAft>
                <a:spcPts val="1200"/>
              </a:spcAft>
              <a:buFont typeface="Arial" pitchFamily="34" charset="0"/>
              <a:buAutoNum type="arabicPeriod"/>
            </a:pPr>
            <a:endParaRPr lang="en-US" dirty="0"/>
          </a:p>
          <a:p>
            <a:pPr marL="0" indent="0" eaLnBrk="1" hangingPunct="1">
              <a:lnSpc>
                <a:spcPct val="90000"/>
              </a:lnSpc>
              <a:buNone/>
            </a:pPr>
            <a:endParaRPr lang="en-US" dirty="0"/>
          </a:p>
        </p:txBody>
      </p:sp>
      <p:pic>
        <p:nvPicPr>
          <p:cNvPr id="17458" name="Picture 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1825" y="5391150"/>
            <a:ext cx="2047875" cy="146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381000" y="914400"/>
            <a:ext cx="8308975" cy="838200"/>
          </a:xfrm>
        </p:spPr>
        <p:txBody>
          <a:bodyPr>
            <a:normAutofit fontScale="90000"/>
          </a:bodyPr>
          <a:lstStyle/>
          <a:p>
            <a:pPr>
              <a:defRPr/>
            </a:pPr>
            <a:r>
              <a:rPr lang="en-US" sz="3600" b="1" dirty="0" err="1">
                <a:solidFill>
                  <a:schemeClr val="tx2">
                    <a:lumMod val="50000"/>
                  </a:schemeClr>
                </a:solidFill>
              </a:rPr>
              <a:t>Continuación</a:t>
            </a:r>
            <a:r>
              <a:rPr lang="en-US" sz="3600" b="1" dirty="0">
                <a:solidFill>
                  <a:schemeClr val="tx2">
                    <a:lumMod val="50000"/>
                  </a:schemeClr>
                </a:solidFill>
              </a:rPr>
              <a:t> de los seis (6) </a:t>
            </a:r>
            <a:r>
              <a:rPr lang="en-US" sz="3600" b="1" dirty="0" err="1">
                <a:solidFill>
                  <a:schemeClr val="tx2">
                    <a:lumMod val="50000"/>
                  </a:schemeClr>
                </a:solidFill>
              </a:rPr>
              <a:t>criterios</a:t>
            </a:r>
            <a:r>
              <a:rPr lang="en-US" sz="3200" b="1" dirty="0">
                <a:solidFill>
                  <a:schemeClr val="tx2">
                    <a:lumMod val="50000"/>
                  </a:schemeClr>
                </a:solidFill>
              </a:rPr>
              <a:t/>
            </a:r>
            <a:br>
              <a:rPr lang="en-US" sz="3200" b="1" dirty="0">
                <a:solidFill>
                  <a:schemeClr val="tx2">
                    <a:lumMod val="50000"/>
                  </a:schemeClr>
                </a:solidFill>
              </a:rPr>
            </a:br>
            <a:endParaRPr lang="en-US" sz="3200" b="1" dirty="0">
              <a:solidFill>
                <a:schemeClr val="tx2">
                  <a:lumMod val="50000"/>
                </a:schemeClr>
              </a:solidFill>
            </a:endParaRPr>
          </a:p>
        </p:txBody>
      </p:sp>
      <p:sp>
        <p:nvSpPr>
          <p:cNvPr id="14339" name="Rectangle 3"/>
          <p:cNvSpPr>
            <a:spLocks noGrp="1"/>
          </p:cNvSpPr>
          <p:nvPr>
            <p:ph idx="1"/>
          </p:nvPr>
        </p:nvSpPr>
        <p:spPr>
          <a:xfrm>
            <a:off x="0" y="1600200"/>
            <a:ext cx="8308975" cy="4572000"/>
          </a:xfrm>
        </p:spPr>
        <p:txBody>
          <a:bodyPr>
            <a:normAutofit/>
          </a:bodyPr>
          <a:lstStyle/>
          <a:p>
            <a:pPr marL="514350" indent="-514350">
              <a:lnSpc>
                <a:spcPct val="90000"/>
              </a:lnSpc>
              <a:spcAft>
                <a:spcPts val="1200"/>
              </a:spcAft>
              <a:buFont typeface="+mj-lt"/>
              <a:buAutoNum type="arabicPeriod" startAt="4"/>
            </a:pPr>
            <a:r>
              <a:rPr lang="es-419" dirty="0"/>
              <a:t>La capacitación está razonablemente disponible de fuentes gubernamentales o privadas.</a:t>
            </a:r>
            <a:endParaRPr lang="en-US" dirty="0"/>
          </a:p>
          <a:p>
            <a:pPr marL="514350" indent="-514350">
              <a:lnSpc>
                <a:spcPct val="90000"/>
              </a:lnSpc>
              <a:spcAft>
                <a:spcPts val="1200"/>
              </a:spcAft>
              <a:buFont typeface="+mj-lt"/>
              <a:buAutoNum type="arabicPeriod" startAt="4"/>
            </a:pPr>
            <a:r>
              <a:rPr lang="es-419" dirty="0"/>
              <a:t>Tiene los antecedentes, la educación, las habilidades o la experiencia para tener éxito en la capacitación.</a:t>
            </a:r>
            <a:endParaRPr lang="en-US" dirty="0"/>
          </a:p>
          <a:p>
            <a:pPr marL="381000" indent="-381000">
              <a:lnSpc>
                <a:spcPct val="90000"/>
              </a:lnSpc>
              <a:spcAft>
                <a:spcPts val="1200"/>
              </a:spcAft>
              <a:buFont typeface="Arial" pitchFamily="34" charset="0"/>
              <a:buAutoNum type="arabicPeriod" startAt="4"/>
            </a:pPr>
            <a:r>
              <a:rPr lang="es-419" dirty="0"/>
              <a:t>La capacitación es adecuada para el trabajador y está disponible a un costo razonable.</a:t>
            </a:r>
            <a:endParaRPr lang="en-US" dirty="0"/>
          </a:p>
          <a:p>
            <a:pPr marL="381000" indent="-381000">
              <a:lnSpc>
                <a:spcPct val="90000"/>
              </a:lnSpc>
              <a:spcAft>
                <a:spcPts val="1200"/>
              </a:spcAft>
              <a:buFont typeface="Arial" pitchFamily="34" charset="0"/>
              <a:buAutoNum type="arabicPeriod" startAt="4"/>
            </a:pPr>
            <a:endParaRPr lang="en-US" dirty="0"/>
          </a:p>
          <a:p>
            <a:pPr marL="381000" indent="-381000">
              <a:lnSpc>
                <a:spcPct val="90000"/>
              </a:lnSpc>
              <a:spcAft>
                <a:spcPts val="1200"/>
              </a:spcAft>
              <a:buFont typeface="Arial" pitchFamily="34" charset="0"/>
              <a:buAutoNum type="arabicPeriod" startAt="4"/>
            </a:pPr>
            <a:endParaRPr lang="en-US" dirty="0"/>
          </a:p>
          <a:p>
            <a:pPr marL="0" indent="0">
              <a:lnSpc>
                <a:spcPct val="90000"/>
              </a:lnSpc>
              <a:spcAft>
                <a:spcPts val="1200"/>
              </a:spcAft>
              <a:buNone/>
            </a:pPr>
            <a:endParaRPr lang="en-US" dirty="0"/>
          </a:p>
          <a:p>
            <a:pPr marL="0" indent="0" eaLnBrk="1" hangingPunct="1">
              <a:lnSpc>
                <a:spcPct val="90000"/>
              </a:lnSpc>
              <a:buNone/>
            </a:pPr>
            <a:endParaRPr lang="en-US" dirty="0"/>
          </a:p>
        </p:txBody>
      </p:sp>
      <p:pic>
        <p:nvPicPr>
          <p:cNvPr id="6" name="Picture 5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5105400"/>
            <a:ext cx="2047875" cy="146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208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title"/>
          </p:nvPr>
        </p:nvSpPr>
        <p:spPr>
          <a:xfrm>
            <a:off x="228600" y="914400"/>
            <a:ext cx="8308975" cy="676275"/>
          </a:xfrm>
        </p:spPr>
        <p:txBody>
          <a:bodyPr>
            <a:normAutofit fontScale="90000"/>
          </a:bodyPr>
          <a:lstStyle/>
          <a:p>
            <a:pPr>
              <a:defRPr/>
            </a:pPr>
            <a:r>
              <a:rPr lang="es-419" b="1" dirty="0">
                <a:solidFill>
                  <a:schemeClr val="tx2">
                    <a:lumMod val="50000"/>
                  </a:schemeClr>
                </a:solidFill>
              </a:rPr>
              <a:t>Beneficio de búsqueda de empleo</a:t>
            </a:r>
            <a:endParaRPr lang="en-US" sz="2400" dirty="0"/>
          </a:p>
        </p:txBody>
      </p:sp>
      <p:sp>
        <p:nvSpPr>
          <p:cNvPr id="199681" name="Rectangle 3"/>
          <p:cNvSpPr>
            <a:spLocks noGrp="1"/>
          </p:cNvSpPr>
          <p:nvPr>
            <p:ph idx="1"/>
          </p:nvPr>
        </p:nvSpPr>
        <p:spPr>
          <a:xfrm>
            <a:off x="457200" y="1981200"/>
            <a:ext cx="8229600" cy="4572000"/>
          </a:xfrm>
        </p:spPr>
        <p:txBody>
          <a:bodyPr>
            <a:normAutofit fontScale="85000" lnSpcReduction="20000"/>
          </a:bodyPr>
          <a:lstStyle/>
          <a:p>
            <a:pPr marL="0" indent="0">
              <a:lnSpc>
                <a:spcPct val="80000"/>
              </a:lnSpc>
              <a:spcAft>
                <a:spcPts val="1200"/>
              </a:spcAft>
              <a:buNone/>
            </a:pPr>
            <a:r>
              <a:rPr lang="es-419" dirty="0"/>
              <a:t>El beneficio de búsqueda de empleo: puede cubrir el costo de los gastos de búsqueda de empleo necesarios</a:t>
            </a:r>
            <a:r>
              <a:rPr lang="en-US" sz="2600" dirty="0"/>
              <a:t>.  </a:t>
            </a:r>
          </a:p>
          <a:p>
            <a:pPr eaLnBrk="1" hangingPunct="1">
              <a:lnSpc>
                <a:spcPct val="80000"/>
              </a:lnSpc>
              <a:spcAft>
                <a:spcPts val="1200"/>
              </a:spcAft>
              <a:buFont typeface="Arial" panose="020B0604020202020204" pitchFamily="34" charset="0"/>
              <a:buChar char="•"/>
            </a:pPr>
            <a:r>
              <a:rPr lang="en-US" sz="2600" dirty="0"/>
              <a:t>El </a:t>
            </a:r>
            <a:r>
              <a:rPr lang="en-US" sz="2600" dirty="0" err="1"/>
              <a:t>monto</a:t>
            </a:r>
            <a:r>
              <a:rPr lang="en-US" sz="2600" dirty="0"/>
              <a:t> </a:t>
            </a:r>
            <a:r>
              <a:rPr lang="en-US" sz="2600" dirty="0" err="1"/>
              <a:t>máximo</a:t>
            </a:r>
            <a:r>
              <a:rPr lang="en-US" sz="2600" dirty="0"/>
              <a:t> </a:t>
            </a:r>
            <a:r>
              <a:rPr lang="en-US" sz="2600" dirty="0" err="1"/>
              <a:t>pagado</a:t>
            </a:r>
            <a:r>
              <a:rPr lang="en-US" sz="2600" dirty="0"/>
              <a:t> </a:t>
            </a:r>
            <a:r>
              <a:rPr lang="en-US" sz="2600" dirty="0" err="1"/>
              <a:t>será</a:t>
            </a:r>
            <a:r>
              <a:rPr lang="en-US" sz="2600" dirty="0"/>
              <a:t> $1250 por </a:t>
            </a:r>
            <a:r>
              <a:rPr lang="en-US" sz="2600" dirty="0" err="1"/>
              <a:t>certificación</a:t>
            </a:r>
            <a:r>
              <a:rPr lang="en-US" sz="2600" dirty="0"/>
              <a:t>.</a:t>
            </a:r>
          </a:p>
          <a:p>
            <a:pPr>
              <a:spcAft>
                <a:spcPts val="1200"/>
              </a:spcAft>
              <a:buFont typeface="Arial" panose="020B0604020202020204" pitchFamily="34" charset="0"/>
              <a:buChar char="•"/>
            </a:pPr>
            <a:r>
              <a:rPr lang="es-419" dirty="0"/>
              <a:t>Fecha límite para solicitar: 365 días después de la certificación o su última separación total, o 182 días después de completar la capacitación, a menos que el trabajador reciba una exoneración de capacitación.</a:t>
            </a:r>
          </a:p>
          <a:p>
            <a:pPr>
              <a:spcAft>
                <a:spcPts val="1200"/>
              </a:spcAft>
              <a:buFont typeface="Arial" panose="020B0604020202020204" pitchFamily="34" charset="0"/>
              <a:buChar char="•"/>
            </a:pPr>
            <a:r>
              <a:rPr lang="es-419" dirty="0"/>
              <a:t>Se debe tomar una determinación que demuestre que es necesario que usted obtenga trabajo fuera del área de su comunidad.</a:t>
            </a:r>
            <a:endParaRPr lang="en-US" dirty="0"/>
          </a:p>
          <a:p>
            <a:pPr eaLnBrk="1" hangingPunct="1">
              <a:lnSpc>
                <a:spcPct val="80000"/>
              </a:lnSpc>
              <a:buFont typeface="Wingdings" pitchFamily="2" charset="2"/>
              <a:buNone/>
            </a:pPr>
            <a:r>
              <a:rPr lang="en-US" sz="2600" dirty="0"/>
              <a:t>   </a:t>
            </a:r>
          </a:p>
          <a:p>
            <a:pPr algn="ctr" eaLnBrk="1" hangingPunct="1">
              <a:lnSpc>
                <a:spcPct val="80000"/>
              </a:lnSpc>
              <a:buFont typeface="Wingdings" pitchFamily="2" charset="2"/>
              <a:buNone/>
            </a:pPr>
            <a:endParaRPr lang="en-US" sz="2600" dirty="0"/>
          </a:p>
          <a:p>
            <a:pPr algn="r">
              <a:lnSpc>
                <a:spcPct val="80000"/>
              </a:lnSpc>
              <a:buNone/>
            </a:pPr>
            <a:r>
              <a:rPr lang="en-US" b="1" dirty="0"/>
              <a:t>Se </a:t>
            </a:r>
            <a:r>
              <a:rPr lang="en-US" b="1" dirty="0" err="1"/>
              <a:t>necesita</a:t>
            </a:r>
            <a:r>
              <a:rPr lang="en-US" b="1" dirty="0"/>
              <a:t> </a:t>
            </a:r>
            <a:r>
              <a:rPr lang="en-US" b="1" dirty="0" err="1"/>
              <a:t>aprobación</a:t>
            </a:r>
            <a:r>
              <a:rPr lang="en-US" b="1" dirty="0"/>
              <a:t> previa</a:t>
            </a:r>
            <a:endParaRPr lang="en-US" sz="2600" b="1" dirty="0"/>
          </a:p>
        </p:txBody>
      </p:sp>
      <p:grpSp>
        <p:nvGrpSpPr>
          <p:cNvPr id="3" name="Grupo 2">
            <a:extLst>
              <a:ext uri="{FF2B5EF4-FFF2-40B4-BE49-F238E27FC236}">
                <a16:creationId xmlns:a16="http://schemas.microsoft.com/office/drawing/2014/main" id="{5C12BFB2-1252-4EE8-85E5-FF1654A74550}"/>
              </a:ext>
            </a:extLst>
          </p:cNvPr>
          <p:cNvGrpSpPr/>
          <p:nvPr/>
        </p:nvGrpSpPr>
        <p:grpSpPr>
          <a:xfrm>
            <a:off x="1066800" y="5334000"/>
            <a:ext cx="1677988" cy="977900"/>
            <a:chOff x="1066800" y="5334000"/>
            <a:chExt cx="1677988" cy="977900"/>
          </a:xfrm>
        </p:grpSpPr>
        <p:pic>
          <p:nvPicPr>
            <p:cNvPr id="199683" name="Picture 7" descr="BD06116_"/>
            <p:cNvPicPr>
              <a:picLocks noChangeAspect="1" noChangeArrowheads="1"/>
            </p:cNvPicPr>
            <p:nvPr/>
          </p:nvPicPr>
          <p:blipFill>
            <a:blip r:embed="rId3" cstate="print"/>
            <a:srcRect/>
            <a:stretch>
              <a:fillRect/>
            </a:stretch>
          </p:blipFill>
          <p:spPr bwMode="auto">
            <a:xfrm>
              <a:off x="1066800" y="5334000"/>
              <a:ext cx="1677988" cy="977900"/>
            </a:xfrm>
            <a:prstGeom prst="rect">
              <a:avLst/>
            </a:prstGeom>
            <a:noFill/>
            <a:ln w="9525">
              <a:noFill/>
              <a:miter lim="800000"/>
              <a:headEnd/>
              <a:tailEnd/>
            </a:ln>
          </p:spPr>
        </p:pic>
        <p:sp>
          <p:nvSpPr>
            <p:cNvPr id="2" name="Rectángulo 1">
              <a:extLst>
                <a:ext uri="{FF2B5EF4-FFF2-40B4-BE49-F238E27FC236}">
                  <a16:creationId xmlns:a16="http://schemas.microsoft.com/office/drawing/2014/main" id="{10AAA680-1D42-4D3C-A880-A78513FE6A80}"/>
                </a:ext>
              </a:extLst>
            </p:cNvPr>
            <p:cNvSpPr/>
            <p:nvPr/>
          </p:nvSpPr>
          <p:spPr>
            <a:xfrm rot="20539477">
              <a:off x="1580411" y="5504584"/>
              <a:ext cx="877777" cy="5080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HN" i="1" dirty="0">
                  <a:solidFill>
                    <a:schemeClr val="accent6">
                      <a:lumMod val="50000"/>
                    </a:schemeClr>
                  </a:solidFill>
                </a:rPr>
                <a:t>No Olvide</a:t>
              </a:r>
              <a:endParaRPr lang="es-419" i="1" dirty="0">
                <a:solidFill>
                  <a:schemeClr val="accent6">
                    <a:lumMod val="50000"/>
                  </a:schemeClr>
                </a:solidFill>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381000" y="1905000"/>
            <a:ext cx="8308975" cy="4114800"/>
          </a:xfrm>
        </p:spPr>
        <p:txBody>
          <a:bodyPr>
            <a:normAutofit fontScale="62500" lnSpcReduction="20000"/>
          </a:bodyPr>
          <a:lstStyle/>
          <a:p>
            <a:pPr>
              <a:spcAft>
                <a:spcPts val="1200"/>
              </a:spcAft>
            </a:pPr>
            <a:r>
              <a:rPr lang="es-419" sz="2900" dirty="0"/>
              <a:t>Después de una evaluación, si se determina que un trabajo adecuado no está disponible en su área de residencia actual, y</a:t>
            </a:r>
            <a:endParaRPr lang="en-US" sz="2900" dirty="0"/>
          </a:p>
          <a:p>
            <a:pPr>
              <a:spcAft>
                <a:spcPts val="1200"/>
              </a:spcAft>
            </a:pPr>
            <a:r>
              <a:rPr lang="es-419" sz="2900" dirty="0"/>
              <a:t>Usted encuentra un trabajo a largo plazo o una oferta de trabajo de buena fe dentro de los Estados Unidos (debe cumplir con la definición de empleo adecuado)</a:t>
            </a:r>
            <a:endParaRPr lang="en-US" sz="2900" dirty="0"/>
          </a:p>
          <a:p>
            <a:pPr>
              <a:spcAft>
                <a:spcPts val="1200"/>
              </a:spcAft>
            </a:pPr>
            <a:r>
              <a:rPr lang="es-419" sz="2900" dirty="0"/>
              <a:t>Los gastos de reubicación razonables y necesarios pueden estar cubiertos, y una suma global igual a 3 veces su salario semanal promedio anterior hasta un máximo de $ 1,250.</a:t>
            </a:r>
            <a:endParaRPr lang="en-US" sz="2900" dirty="0"/>
          </a:p>
          <a:p>
            <a:pPr>
              <a:spcAft>
                <a:spcPts val="1200"/>
              </a:spcAft>
            </a:pPr>
            <a:r>
              <a:rPr lang="es-419" sz="2900" dirty="0"/>
              <a:t>Fecha límite para presentar la solicitud: 425 días después de la certificación o su última separación total, o 182 días después de finalizada la capacitación, a menos que el trabajador reciba una exoneración de capacitación.</a:t>
            </a:r>
            <a:endParaRPr lang="en-US" sz="2900" dirty="0"/>
          </a:p>
          <a:p>
            <a:pPr algn="r">
              <a:lnSpc>
                <a:spcPct val="80000"/>
              </a:lnSpc>
              <a:buNone/>
            </a:pPr>
            <a:endParaRPr lang="en-US" dirty="0"/>
          </a:p>
          <a:p>
            <a:pPr algn="r">
              <a:lnSpc>
                <a:spcPct val="80000"/>
              </a:lnSpc>
              <a:buNone/>
            </a:pPr>
            <a:r>
              <a:rPr lang="en-US" b="1" dirty="0"/>
              <a:t>Se </a:t>
            </a:r>
            <a:r>
              <a:rPr lang="en-US" b="1" dirty="0" err="1"/>
              <a:t>necesita</a:t>
            </a:r>
            <a:r>
              <a:rPr lang="en-US" b="1" dirty="0"/>
              <a:t> </a:t>
            </a:r>
            <a:r>
              <a:rPr lang="en-US" b="1" dirty="0" err="1"/>
              <a:t>aprobación</a:t>
            </a:r>
            <a:r>
              <a:rPr lang="en-US" b="1" dirty="0"/>
              <a:t> previa</a:t>
            </a:r>
          </a:p>
        </p:txBody>
      </p:sp>
      <p:sp>
        <p:nvSpPr>
          <p:cNvPr id="157698" name="Rectangle 2"/>
          <p:cNvSpPr>
            <a:spLocks noGrp="1"/>
          </p:cNvSpPr>
          <p:nvPr>
            <p:ph type="title"/>
          </p:nvPr>
        </p:nvSpPr>
        <p:spPr>
          <a:xfrm>
            <a:off x="381000" y="990600"/>
            <a:ext cx="8308975" cy="676275"/>
          </a:xfrm>
        </p:spPr>
        <p:txBody>
          <a:bodyPr>
            <a:normAutofit fontScale="90000"/>
          </a:bodyPr>
          <a:lstStyle/>
          <a:p>
            <a:pPr>
              <a:defRPr/>
            </a:pPr>
            <a:r>
              <a:rPr lang="en-US" b="1" dirty="0" err="1">
                <a:solidFill>
                  <a:schemeClr val="tx2">
                    <a:lumMod val="50000"/>
                  </a:schemeClr>
                </a:solidFill>
              </a:rPr>
              <a:t>Beneficio</a:t>
            </a:r>
            <a:r>
              <a:rPr lang="en-US" b="1" dirty="0">
                <a:solidFill>
                  <a:schemeClr val="tx2">
                    <a:lumMod val="50000"/>
                  </a:schemeClr>
                </a:solidFill>
              </a:rPr>
              <a:t> de </a:t>
            </a:r>
            <a:r>
              <a:rPr lang="en-US" b="1" dirty="0" err="1">
                <a:solidFill>
                  <a:schemeClr val="tx2">
                    <a:lumMod val="50000"/>
                  </a:schemeClr>
                </a:solidFill>
              </a:rPr>
              <a:t>reubicación</a:t>
            </a:r>
            <a:endParaRPr lang="en-US" b="1" dirty="0">
              <a:solidFill>
                <a:schemeClr val="tx2">
                  <a:lumMod val="50000"/>
                </a:schemeClr>
              </a:solidFill>
            </a:endParaRPr>
          </a:p>
        </p:txBody>
      </p:sp>
      <p:graphicFrame>
        <p:nvGraphicFramePr>
          <p:cNvPr id="61444" name="Object 4"/>
          <p:cNvGraphicFramePr>
            <a:graphicFrameLocks noChangeAspect="1"/>
          </p:cNvGraphicFramePr>
          <p:nvPr>
            <p:extLst>
              <p:ext uri="{D42A27DB-BD31-4B8C-83A1-F6EECF244321}">
                <p14:modId xmlns:p14="http://schemas.microsoft.com/office/powerpoint/2010/main" val="598632606"/>
              </p:ext>
            </p:extLst>
          </p:nvPr>
        </p:nvGraphicFramePr>
        <p:xfrm>
          <a:off x="1409700" y="5391150"/>
          <a:ext cx="1905000" cy="1257300"/>
        </p:xfrm>
        <a:graphic>
          <a:graphicData uri="http://schemas.openxmlformats.org/presentationml/2006/ole">
            <mc:AlternateContent xmlns:mc="http://schemas.openxmlformats.org/markup-compatibility/2006">
              <mc:Choice xmlns:v="urn:schemas-microsoft-com:vml" Requires="v">
                <p:oleObj spid="_x0000_s37059" name="Clip" r:id="rId4" imgW="4582440" imgH="3026880" progId="">
                  <p:embed/>
                </p:oleObj>
              </mc:Choice>
              <mc:Fallback>
                <p:oleObj name="Clip" r:id="rId4" imgW="4582440" imgH="302688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9700" y="5391150"/>
                        <a:ext cx="19050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413" name="Picture 9"/>
          <p:cNvPicPr>
            <a:picLocks noChangeAspect="1" noChangeArrowheads="1"/>
          </p:cNvPicPr>
          <p:nvPr/>
        </p:nvPicPr>
        <p:blipFill>
          <a:blip r:embed="rId6" cstate="print"/>
          <a:srcRect/>
          <a:stretch>
            <a:fillRect/>
          </a:stretch>
        </p:blipFill>
        <p:spPr bwMode="auto">
          <a:xfrm>
            <a:off x="28575" y="0"/>
            <a:ext cx="2333625" cy="838200"/>
          </a:xfrm>
          <a:prstGeom prst="rect">
            <a:avLst/>
          </a:prstGeom>
          <a:noFill/>
          <a:ln w="9525">
            <a:noFill/>
            <a:miter lim="800000"/>
            <a:headEnd/>
            <a:tailEnd/>
          </a:ln>
        </p:spPr>
      </p:pic>
      <p:pic>
        <p:nvPicPr>
          <p:cNvPr id="17414" name="Picture 10"/>
          <p:cNvPicPr>
            <a:picLocks noChangeAspect="1" noChangeArrowheads="1"/>
          </p:cNvPicPr>
          <p:nvPr/>
        </p:nvPicPr>
        <p:blipFill>
          <a:blip r:embed="rId7" cstate="print"/>
          <a:srcRect/>
          <a:stretch>
            <a:fillRect/>
          </a:stretch>
        </p:blipFill>
        <p:spPr bwMode="auto">
          <a:xfrm>
            <a:off x="2057400" y="0"/>
            <a:ext cx="7086600" cy="838200"/>
          </a:xfrm>
          <a:prstGeom prst="rect">
            <a:avLst/>
          </a:prstGeom>
          <a:noFill/>
          <a:ln w="9525">
            <a:noFill/>
            <a:miter lim="800000"/>
            <a:headEnd/>
            <a:tailEnd/>
          </a:ln>
        </p:spPr>
      </p:pic>
    </p:spTree>
    <p:extLst>
      <p:ext uri="{BB962C8B-B14F-4D97-AF65-F5344CB8AC3E}">
        <p14:creationId xmlns:p14="http://schemas.microsoft.com/office/powerpoint/2010/main" val="2743994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61444"/>
                                        </p:tgtEl>
                                        <p:attrNameLst>
                                          <p:attrName>style.visibility</p:attrName>
                                        </p:attrNameLst>
                                      </p:cBhvr>
                                      <p:to>
                                        <p:strVal val="visible"/>
                                      </p:to>
                                    </p:set>
                                    <p:anim calcmode="lin" valueType="num">
                                      <p:cBhvr additive="base">
                                        <p:cTn id="7" dur="2000" fill="hold"/>
                                        <p:tgtEl>
                                          <p:spTgt spid="61444"/>
                                        </p:tgtEl>
                                        <p:attrNameLst>
                                          <p:attrName>ppt_x</p:attrName>
                                        </p:attrNameLst>
                                      </p:cBhvr>
                                      <p:tavLst>
                                        <p:tav tm="0">
                                          <p:val>
                                            <p:strVal val="1+#ppt_w/2"/>
                                          </p:val>
                                        </p:tav>
                                        <p:tav tm="100000">
                                          <p:val>
                                            <p:strVal val="#ppt_x"/>
                                          </p:val>
                                        </p:tav>
                                      </p:tavLst>
                                    </p:anim>
                                    <p:anim calcmode="lin" valueType="num">
                                      <p:cBhvr additive="base">
                                        <p:cTn id="8" dur="2000" fill="hold"/>
                                        <p:tgtEl>
                                          <p:spTgt spid="614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ubtitle 6"/>
          <p:cNvSpPr>
            <a:spLocks noGrp="1"/>
          </p:cNvSpPr>
          <p:nvPr>
            <p:ph idx="1"/>
          </p:nvPr>
        </p:nvSpPr>
        <p:spPr>
          <a:xfrm>
            <a:off x="4800600" y="3657600"/>
            <a:ext cx="4152900" cy="1143000"/>
          </a:xfrm>
        </p:spPr>
        <p:txBody>
          <a:bodyPr>
            <a:normAutofit/>
          </a:bodyPr>
          <a:lstStyle/>
          <a:p>
            <a:pPr algn="ctr">
              <a:buNone/>
            </a:pPr>
            <a:r>
              <a:rPr lang="es-419" dirty="0"/>
              <a:t>Para trabajadores de 50 años de edad en adelante</a:t>
            </a:r>
            <a:endParaRPr lang="en-US" dirty="0"/>
          </a:p>
        </p:txBody>
      </p:sp>
      <p:sp>
        <p:nvSpPr>
          <p:cNvPr id="169986" name="Rectangle 2"/>
          <p:cNvSpPr>
            <a:spLocks noGrp="1"/>
          </p:cNvSpPr>
          <p:nvPr>
            <p:ph type="title"/>
          </p:nvPr>
        </p:nvSpPr>
        <p:spPr>
          <a:xfrm>
            <a:off x="415925" y="1457325"/>
            <a:ext cx="8308975" cy="752475"/>
          </a:xfrm>
        </p:spPr>
        <p:txBody>
          <a:bodyPr>
            <a:normAutofit fontScale="90000"/>
          </a:bodyPr>
          <a:lstStyle/>
          <a:p>
            <a:pPr>
              <a:defRPr/>
            </a:pPr>
            <a:r>
              <a:rPr lang="en-US" b="1" dirty="0" err="1">
                <a:solidFill>
                  <a:schemeClr val="tx2">
                    <a:lumMod val="50000"/>
                  </a:schemeClr>
                </a:solidFill>
              </a:rPr>
              <a:t>Asistencia</a:t>
            </a:r>
            <a:r>
              <a:rPr lang="en-US" b="1" dirty="0">
                <a:solidFill>
                  <a:schemeClr val="tx2">
                    <a:lumMod val="50000"/>
                  </a:schemeClr>
                </a:solidFill>
              </a:rPr>
              <a:t> de </a:t>
            </a:r>
            <a:r>
              <a:rPr lang="en-US" b="1" dirty="0" err="1">
                <a:solidFill>
                  <a:schemeClr val="tx2">
                    <a:lumMod val="50000"/>
                  </a:schemeClr>
                </a:solidFill>
              </a:rPr>
              <a:t>ajuste</a:t>
            </a:r>
            <a:r>
              <a:rPr lang="en-US" b="1" dirty="0">
                <a:solidFill>
                  <a:schemeClr val="tx2">
                    <a:lumMod val="50000"/>
                  </a:schemeClr>
                </a:solidFill>
              </a:rPr>
              <a:t> </a:t>
            </a:r>
            <a:r>
              <a:rPr lang="en-US" b="1" dirty="0" err="1">
                <a:solidFill>
                  <a:schemeClr val="tx2">
                    <a:lumMod val="50000"/>
                  </a:schemeClr>
                </a:solidFill>
              </a:rPr>
              <a:t>comercial</a:t>
            </a:r>
            <a:r>
              <a:rPr lang="en-US" b="1" dirty="0">
                <a:solidFill>
                  <a:schemeClr val="tx2">
                    <a:lumMod val="50000"/>
                  </a:schemeClr>
                </a:solidFill>
              </a:rPr>
              <a:t> de </a:t>
            </a:r>
            <a:r>
              <a:rPr lang="en-US" b="1" dirty="0" err="1">
                <a:solidFill>
                  <a:schemeClr val="tx2">
                    <a:lumMod val="50000"/>
                  </a:schemeClr>
                </a:solidFill>
              </a:rPr>
              <a:t>reempleo</a:t>
            </a:r>
            <a:r>
              <a:rPr lang="en-US" b="1" dirty="0">
                <a:solidFill>
                  <a:schemeClr val="tx2">
                    <a:lumMod val="50000"/>
                  </a:schemeClr>
                </a:solidFill>
              </a:rPr>
              <a:t> (RTAA)</a:t>
            </a:r>
          </a:p>
        </p:txBody>
      </p:sp>
      <p:graphicFrame>
        <p:nvGraphicFramePr>
          <p:cNvPr id="21506" name="Object 8"/>
          <p:cNvGraphicFramePr>
            <a:graphicFrameLocks noChangeAspect="1"/>
          </p:cNvGraphicFramePr>
          <p:nvPr/>
        </p:nvGraphicFramePr>
        <p:xfrm>
          <a:off x="609600" y="2895600"/>
          <a:ext cx="4267200" cy="2840038"/>
        </p:xfrm>
        <a:graphic>
          <a:graphicData uri="http://schemas.openxmlformats.org/presentationml/2006/ole">
            <mc:AlternateContent xmlns:mc="http://schemas.openxmlformats.org/markup-compatibility/2006">
              <mc:Choice xmlns:v="urn:schemas-microsoft-com:vml" Requires="v">
                <p:oleObj spid="_x0000_s42178" name="Clip" r:id="rId4" imgW="1811520" imgH="1370880" progId="">
                  <p:embed/>
                </p:oleObj>
              </mc:Choice>
              <mc:Fallback>
                <p:oleObj name="Clip" r:id="rId4" imgW="1811520" imgH="137088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895600"/>
                        <a:ext cx="4267200" cy="284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94452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3"/>
          <p:cNvSpPr>
            <a:spLocks noGrp="1"/>
          </p:cNvSpPr>
          <p:nvPr>
            <p:ph idx="1"/>
          </p:nvPr>
        </p:nvSpPr>
        <p:spPr>
          <a:xfrm>
            <a:off x="457200" y="2286000"/>
            <a:ext cx="8229600" cy="3840163"/>
          </a:xfrm>
        </p:spPr>
        <p:txBody>
          <a:bodyPr/>
          <a:lstStyle/>
          <a:p>
            <a:pPr algn="just"/>
            <a:r>
              <a:rPr lang="en-US" dirty="0"/>
              <a:t>RTAA </a:t>
            </a:r>
            <a:r>
              <a:rPr lang="es-419" dirty="0"/>
              <a:t>es un programa que brinda a las personas elegibles que obtienen un nuevo empleo un subsidio salarial del 50 % para ayudar a cerrar la brecha salarial entre su empleo anterior y el nuevo</a:t>
            </a:r>
            <a:r>
              <a:rPr lang="en-US" dirty="0"/>
              <a:t>.</a:t>
            </a:r>
          </a:p>
          <a:p>
            <a:pPr eaLnBrk="1" hangingPunct="1">
              <a:buFont typeface="Wingdings" pitchFamily="2" charset="2"/>
              <a:buNone/>
            </a:pPr>
            <a:endParaRPr lang="en-US" dirty="0"/>
          </a:p>
        </p:txBody>
      </p:sp>
      <p:sp>
        <p:nvSpPr>
          <p:cNvPr id="80898" name="Rectangle 2"/>
          <p:cNvSpPr>
            <a:spLocks noGrp="1"/>
          </p:cNvSpPr>
          <p:nvPr>
            <p:ph type="title"/>
          </p:nvPr>
        </p:nvSpPr>
        <p:spPr>
          <a:xfrm>
            <a:off x="457200" y="920663"/>
            <a:ext cx="8229600" cy="1127342"/>
          </a:xfrm>
        </p:spPr>
        <p:txBody>
          <a:bodyPr/>
          <a:lstStyle/>
          <a:p>
            <a:pPr>
              <a:defRPr/>
            </a:pPr>
            <a:r>
              <a:rPr lang="en-US" b="1" dirty="0">
                <a:solidFill>
                  <a:schemeClr val="tx2">
                    <a:lumMod val="50000"/>
                  </a:schemeClr>
                </a:solidFill>
              </a:rPr>
              <a:t>¿</a:t>
            </a:r>
            <a:r>
              <a:rPr lang="en-US" b="1" dirty="0" err="1">
                <a:solidFill>
                  <a:schemeClr val="tx2">
                    <a:lumMod val="50000"/>
                  </a:schemeClr>
                </a:solidFill>
              </a:rPr>
              <a:t>Qué</a:t>
            </a:r>
            <a:r>
              <a:rPr lang="en-US" b="1" dirty="0">
                <a:solidFill>
                  <a:schemeClr val="tx2">
                    <a:lumMod val="50000"/>
                  </a:schemeClr>
                </a:solidFill>
              </a:rPr>
              <a:t> es el RTAA?</a:t>
            </a:r>
          </a:p>
        </p:txBody>
      </p:sp>
      <p:pic>
        <p:nvPicPr>
          <p:cNvPr id="180227" name="Picture 5"/>
          <p:cNvPicPr>
            <a:picLocks noChangeAspect="1" noChangeArrowheads="1"/>
          </p:cNvPicPr>
          <p:nvPr/>
        </p:nvPicPr>
        <p:blipFill>
          <a:blip r:embed="rId3" cstate="print"/>
          <a:srcRect/>
          <a:stretch>
            <a:fillRect/>
          </a:stretch>
        </p:blipFill>
        <p:spPr bwMode="auto">
          <a:xfrm>
            <a:off x="5638800" y="4876800"/>
            <a:ext cx="2209800" cy="1295400"/>
          </a:xfrm>
          <a:prstGeom prst="rect">
            <a:avLst/>
          </a:prstGeom>
          <a:noFill/>
          <a:ln w="9525">
            <a:noFill/>
            <a:miter lim="800000"/>
            <a:headEnd/>
            <a:tailEnd/>
          </a:ln>
        </p:spPr>
      </p:pic>
    </p:spTree>
    <p:extLst>
      <p:ext uri="{BB962C8B-B14F-4D97-AF65-F5344CB8AC3E}">
        <p14:creationId xmlns:p14="http://schemas.microsoft.com/office/powerpoint/2010/main" val="103044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itle 1"/>
          <p:cNvSpPr>
            <a:spLocks noGrp="1"/>
          </p:cNvSpPr>
          <p:nvPr>
            <p:ph type="title"/>
          </p:nvPr>
        </p:nvSpPr>
        <p:spPr/>
        <p:txBody>
          <a:bodyPr anchor="t">
            <a:normAutofit/>
          </a:bodyPr>
          <a:lstStyle/>
          <a:p>
            <a:r>
              <a:rPr lang="en-US" dirty="0" err="1">
                <a:solidFill>
                  <a:schemeClr val="tx2">
                    <a:lumMod val="50000"/>
                  </a:schemeClr>
                </a:solidFill>
              </a:rPr>
              <a:t>Requisitos</a:t>
            </a:r>
            <a:r>
              <a:rPr lang="en-US" dirty="0">
                <a:solidFill>
                  <a:schemeClr val="tx2">
                    <a:lumMod val="50000"/>
                  </a:schemeClr>
                </a:solidFill>
              </a:rPr>
              <a:t> para </a:t>
            </a:r>
            <a:r>
              <a:rPr lang="en-US" dirty="0" err="1">
                <a:solidFill>
                  <a:schemeClr val="tx2">
                    <a:lumMod val="50000"/>
                  </a:schemeClr>
                </a:solidFill>
              </a:rPr>
              <a:t>participar</a:t>
            </a:r>
            <a:r>
              <a:rPr lang="en-US" dirty="0">
                <a:solidFill>
                  <a:schemeClr val="tx2">
                    <a:lumMod val="50000"/>
                  </a:schemeClr>
                </a:solidFill>
              </a:rPr>
              <a:t> - TAA</a:t>
            </a:r>
          </a:p>
        </p:txBody>
      </p:sp>
      <p:sp>
        <p:nvSpPr>
          <p:cNvPr id="93186" name="TextBox 2"/>
          <p:cNvSpPr txBox="1">
            <a:spLocks noChangeArrowheads="1"/>
          </p:cNvSpPr>
          <p:nvPr/>
        </p:nvSpPr>
        <p:spPr bwMode="auto">
          <a:xfrm>
            <a:off x="228600" y="1524000"/>
            <a:ext cx="8610600" cy="4770537"/>
          </a:xfrm>
          <a:prstGeom prst="rect">
            <a:avLst/>
          </a:prstGeom>
          <a:noFill/>
          <a:ln w="9525">
            <a:noFill/>
            <a:miter lim="800000"/>
            <a:headEnd/>
            <a:tailEnd/>
          </a:ln>
        </p:spPr>
        <p:txBody>
          <a:bodyPr>
            <a:spAutoFit/>
          </a:bodyPr>
          <a:lstStyle/>
          <a:p>
            <a:endParaRPr lang="en-US" sz="1900" dirty="0"/>
          </a:p>
          <a:p>
            <a:pPr algn="just"/>
            <a:r>
              <a:rPr lang="es-419" sz="1900" dirty="0"/>
              <a:t>Para participar en los beneficios de búsqueda de empleo, reubicación y capacitación, usted debe</a:t>
            </a:r>
            <a:r>
              <a:rPr lang="en-US" sz="1900" dirty="0"/>
              <a:t>:</a:t>
            </a:r>
          </a:p>
          <a:p>
            <a:r>
              <a:rPr lang="en-US" sz="1900" dirty="0"/>
              <a:t> </a:t>
            </a:r>
          </a:p>
          <a:p>
            <a:pPr marL="738188" lvl="1" indent="-280988">
              <a:buFont typeface="Arial" pitchFamily="34" charset="0"/>
              <a:buChar char="•"/>
            </a:pPr>
            <a:r>
              <a:rPr lang="es-419" sz="1900" dirty="0"/>
              <a:t>Ser miembro de un grupo de trabajadores cubiertos bajo una petición certificada;</a:t>
            </a:r>
          </a:p>
          <a:p>
            <a:pPr marL="738188" lvl="1" indent="-280988">
              <a:buFont typeface="Arial" pitchFamily="34" charset="0"/>
              <a:buChar char="•"/>
            </a:pPr>
            <a:endParaRPr lang="es-419" sz="1900" dirty="0"/>
          </a:p>
          <a:p>
            <a:pPr marL="738188" lvl="1" indent="-280988">
              <a:buFont typeface="Arial" pitchFamily="34" charset="0"/>
              <a:buChar char="•"/>
            </a:pPr>
            <a:r>
              <a:rPr lang="es-419" sz="1900" dirty="0"/>
              <a:t>Haber sido separado el día de la fecha de impacto (inicio) o después, y antes de la fecha de terminación o vencimiento (finalización) de la petición certificada;</a:t>
            </a:r>
          </a:p>
          <a:p>
            <a:pPr marL="738188" lvl="1" indent="-280988">
              <a:buFont typeface="Arial" pitchFamily="34" charset="0"/>
              <a:buChar char="•"/>
            </a:pPr>
            <a:endParaRPr lang="es-419" sz="1900" dirty="0"/>
          </a:p>
          <a:p>
            <a:pPr marL="738188" lvl="1" indent="-280988">
              <a:buFont typeface="Arial" pitchFamily="34" charset="0"/>
              <a:buChar char="•"/>
            </a:pPr>
            <a:r>
              <a:rPr lang="es-419" sz="1900" dirty="0"/>
              <a:t>Haber sido separado por falta de trabajo; y</a:t>
            </a:r>
          </a:p>
          <a:p>
            <a:pPr marL="738188" lvl="1" indent="-280988">
              <a:buFont typeface="Arial" pitchFamily="34" charset="0"/>
              <a:buChar char="•"/>
            </a:pPr>
            <a:endParaRPr lang="es-419" sz="1900" dirty="0"/>
          </a:p>
          <a:p>
            <a:pPr marL="738188" lvl="1" indent="-280988">
              <a:buFont typeface="Arial" pitchFamily="34" charset="0"/>
              <a:buChar char="•"/>
            </a:pPr>
            <a:r>
              <a:rPr lang="es-419" sz="1900" dirty="0"/>
              <a:t>Estar en cesantía por 7 o más días consecutivos, o haber sido colocado en un horario de trabajo reducido.</a:t>
            </a:r>
          </a:p>
          <a:p>
            <a:pPr lvl="1"/>
            <a:endParaRPr lang="en-US" sz="19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idx="1"/>
          </p:nvPr>
        </p:nvSpPr>
        <p:spPr>
          <a:xfrm>
            <a:off x="457200" y="2789238"/>
            <a:ext cx="8229600" cy="3840162"/>
          </a:xfrm>
        </p:spPr>
        <p:txBody>
          <a:bodyPr/>
          <a:lstStyle/>
          <a:p>
            <a:pPr>
              <a:lnSpc>
                <a:spcPct val="90000"/>
              </a:lnSpc>
              <a:spcAft>
                <a:spcPts val="1200"/>
              </a:spcAft>
              <a:buNone/>
            </a:pPr>
            <a:r>
              <a:rPr lang="es-419" dirty="0"/>
              <a:t>Para ser elegible para RTAA, un trabajador debe</a:t>
            </a:r>
            <a:r>
              <a:rPr lang="en-US" dirty="0"/>
              <a:t>:</a:t>
            </a:r>
          </a:p>
          <a:p>
            <a:pPr>
              <a:lnSpc>
                <a:spcPct val="90000"/>
              </a:lnSpc>
              <a:spcAft>
                <a:spcPts val="1200"/>
              </a:spcAft>
              <a:buFont typeface="Arial" charset="0"/>
              <a:buChar char="•"/>
            </a:pPr>
            <a:r>
              <a:rPr lang="en-US" dirty="0" err="1"/>
              <a:t>Recibir</a:t>
            </a:r>
            <a:r>
              <a:rPr lang="en-US" dirty="0"/>
              <a:t> derecho a TAA</a:t>
            </a:r>
          </a:p>
          <a:p>
            <a:pPr eaLnBrk="1" hangingPunct="1">
              <a:lnSpc>
                <a:spcPct val="90000"/>
              </a:lnSpc>
              <a:spcAft>
                <a:spcPts val="1200"/>
              </a:spcAft>
              <a:buFont typeface="Arial" charset="0"/>
              <a:buChar char="•"/>
            </a:pPr>
            <a:r>
              <a:rPr lang="en-US" dirty="0"/>
              <a:t>Tener al </a:t>
            </a:r>
            <a:r>
              <a:rPr lang="en-US" dirty="0" err="1"/>
              <a:t>menos</a:t>
            </a:r>
            <a:r>
              <a:rPr lang="en-US" dirty="0"/>
              <a:t> de 50 </a:t>
            </a:r>
            <a:r>
              <a:rPr lang="en-US" dirty="0" err="1"/>
              <a:t>años</a:t>
            </a:r>
            <a:endParaRPr lang="en-US" dirty="0"/>
          </a:p>
          <a:p>
            <a:pPr>
              <a:lnSpc>
                <a:spcPct val="90000"/>
              </a:lnSpc>
              <a:spcAft>
                <a:spcPts val="1200"/>
              </a:spcAft>
              <a:buFont typeface="Arial" charset="0"/>
              <a:buChar char="•"/>
            </a:pPr>
            <a:r>
              <a:rPr lang="es-419" dirty="0"/>
              <a:t>Se proyecta que gane menos de $50,000.00/anuales en un nuevo empleo</a:t>
            </a:r>
            <a:endParaRPr lang="en-US" dirty="0"/>
          </a:p>
          <a:p>
            <a:pPr>
              <a:lnSpc>
                <a:spcPct val="90000"/>
              </a:lnSpc>
              <a:spcAft>
                <a:spcPts val="1200"/>
              </a:spcAft>
              <a:buFont typeface="Arial" charset="0"/>
              <a:buChar char="•"/>
            </a:pPr>
            <a:r>
              <a:rPr lang="es-419" dirty="0"/>
              <a:t>No puede estar empleado con el empleador certificado por TAA.</a:t>
            </a:r>
            <a:endParaRPr lang="en-US" dirty="0"/>
          </a:p>
          <a:p>
            <a:pPr eaLnBrk="1" hangingPunct="1">
              <a:lnSpc>
                <a:spcPct val="90000"/>
              </a:lnSpc>
              <a:buFont typeface="Arial" charset="0"/>
              <a:buChar char="•"/>
            </a:pPr>
            <a:endParaRPr lang="en-US" dirty="0"/>
          </a:p>
        </p:txBody>
      </p:sp>
      <p:sp>
        <p:nvSpPr>
          <p:cNvPr id="3" name="Rectangle 2"/>
          <p:cNvSpPr/>
          <p:nvPr/>
        </p:nvSpPr>
        <p:spPr>
          <a:xfrm>
            <a:off x="228600" y="1219200"/>
            <a:ext cx="8915400" cy="769441"/>
          </a:xfrm>
          <a:prstGeom prst="rect">
            <a:avLst/>
          </a:prstGeom>
        </p:spPr>
        <p:txBody>
          <a:bodyPr wrap="square">
            <a:spAutoFit/>
          </a:bodyPr>
          <a:lstStyle/>
          <a:p>
            <a:r>
              <a:rPr lang="es-419" sz="4400" b="1" dirty="0">
                <a:solidFill>
                  <a:schemeClr val="tx2">
                    <a:lumMod val="50000"/>
                  </a:schemeClr>
                </a:solidFill>
              </a:rPr>
              <a:t>¿Quién es elegible para RTAA? </a:t>
            </a:r>
            <a:endParaRPr lang="en-US" sz="4400" b="1" dirty="0"/>
          </a:p>
        </p:txBody>
      </p:sp>
    </p:spTree>
    <p:extLst>
      <p:ext uri="{BB962C8B-B14F-4D97-AF65-F5344CB8AC3E}">
        <p14:creationId xmlns:p14="http://schemas.microsoft.com/office/powerpoint/2010/main" val="2437298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3"/>
          <p:cNvSpPr>
            <a:spLocks noGrp="1"/>
          </p:cNvSpPr>
          <p:nvPr>
            <p:ph idx="1"/>
          </p:nvPr>
        </p:nvSpPr>
        <p:spPr>
          <a:xfrm>
            <a:off x="415925" y="1600200"/>
            <a:ext cx="8308975" cy="4648200"/>
          </a:xfrm>
        </p:spPr>
        <p:txBody>
          <a:bodyPr>
            <a:normAutofit/>
          </a:bodyPr>
          <a:lstStyle/>
          <a:p>
            <a:pPr>
              <a:spcAft>
                <a:spcPts val="1200"/>
              </a:spcAft>
            </a:pPr>
            <a:r>
              <a:rPr lang="en-US" sz="2600" dirty="0"/>
              <a:t>a. </a:t>
            </a:r>
            <a:r>
              <a:rPr lang="es-419" dirty="0"/>
              <a:t>Si no está inscrito en la capacitación aprobada por la Ley de Comercio, debe estar </a:t>
            </a:r>
            <a:r>
              <a:rPr lang="es-419" dirty="0" err="1"/>
              <a:t>reempleado</a:t>
            </a:r>
            <a:r>
              <a:rPr lang="es-419" dirty="0"/>
              <a:t> a tiempo completo según lo definido por el estado de Virginia (32 o más horas por semana)</a:t>
            </a:r>
            <a:r>
              <a:rPr lang="en-US" sz="2600" dirty="0"/>
              <a:t> </a:t>
            </a:r>
          </a:p>
          <a:p>
            <a:pPr marL="0" indent="0" eaLnBrk="1" hangingPunct="1">
              <a:spcAft>
                <a:spcPts val="1200"/>
              </a:spcAft>
              <a:buNone/>
            </a:pPr>
            <a:r>
              <a:rPr lang="en-US" sz="2600" b="1" dirty="0"/>
              <a:t>o          </a:t>
            </a:r>
          </a:p>
          <a:p>
            <a:pPr>
              <a:spcAft>
                <a:spcPts val="1200"/>
              </a:spcAft>
            </a:pPr>
            <a:r>
              <a:rPr lang="es-419" dirty="0"/>
              <a:t>Si está inscrito en una capacitación aprobada por TAA, debe estar empleado al menos 20 horas por semana</a:t>
            </a:r>
            <a:r>
              <a:rPr lang="en-US" sz="2600" dirty="0"/>
              <a:t>  </a:t>
            </a:r>
          </a:p>
          <a:p>
            <a:pPr>
              <a:spcAft>
                <a:spcPts val="1200"/>
              </a:spcAft>
            </a:pPr>
            <a:r>
              <a:rPr lang="es-419" dirty="0"/>
              <a:t>Las 20/32 horas pueden consistir en más de un empleador.</a:t>
            </a:r>
            <a:endParaRPr lang="en-US" sz="2600" dirty="0"/>
          </a:p>
          <a:p>
            <a:pPr eaLnBrk="1" hangingPunct="1"/>
            <a:endParaRPr lang="en-US" sz="2600" dirty="0"/>
          </a:p>
        </p:txBody>
      </p:sp>
      <p:sp>
        <p:nvSpPr>
          <p:cNvPr id="98306" name="Rectangle 2"/>
          <p:cNvSpPr>
            <a:spLocks noGrp="1"/>
          </p:cNvSpPr>
          <p:nvPr>
            <p:ph type="title"/>
          </p:nvPr>
        </p:nvSpPr>
        <p:spPr>
          <a:xfrm>
            <a:off x="381000" y="990600"/>
            <a:ext cx="8308975" cy="600075"/>
          </a:xfrm>
        </p:spPr>
        <p:txBody>
          <a:bodyPr>
            <a:normAutofit fontScale="90000"/>
          </a:bodyPr>
          <a:lstStyle/>
          <a:p>
            <a:pPr>
              <a:defRPr/>
            </a:pPr>
            <a:r>
              <a:rPr lang="en-US" b="1" dirty="0">
                <a:solidFill>
                  <a:schemeClr val="tx2">
                    <a:lumMod val="50000"/>
                  </a:schemeClr>
                </a:solidFill>
              </a:rPr>
              <a:t>RTAA con </a:t>
            </a:r>
            <a:r>
              <a:rPr lang="en-US" b="1" dirty="0" err="1">
                <a:solidFill>
                  <a:schemeClr val="tx2">
                    <a:lumMod val="50000"/>
                  </a:schemeClr>
                </a:solidFill>
              </a:rPr>
              <a:t>capacitación</a:t>
            </a:r>
            <a:endParaRPr lang="en-US" b="1" dirty="0">
              <a:solidFill>
                <a:schemeClr val="tx2">
                  <a:lumMod val="50000"/>
                </a:schemeClr>
              </a:solidFill>
            </a:endParaRPr>
          </a:p>
        </p:txBody>
      </p:sp>
    </p:spTree>
    <p:extLst>
      <p:ext uri="{BB962C8B-B14F-4D97-AF65-F5344CB8AC3E}">
        <p14:creationId xmlns:p14="http://schemas.microsoft.com/office/powerpoint/2010/main" val="2637866462"/>
      </p:ext>
    </p:extLst>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p:cNvSpPr>
            <a:spLocks noGrp="1"/>
          </p:cNvSpPr>
          <p:nvPr>
            <p:ph idx="1"/>
          </p:nvPr>
        </p:nvSpPr>
        <p:spPr>
          <a:xfrm>
            <a:off x="415925" y="1981200"/>
            <a:ext cx="8308975" cy="4267200"/>
          </a:xfrm>
        </p:spPr>
        <p:txBody>
          <a:bodyPr rtlCol="0">
            <a:normAutofit/>
          </a:bodyPr>
          <a:lstStyle/>
          <a:p>
            <a:pPr marL="0" indent="0">
              <a:spcAft>
                <a:spcPts val="1200"/>
              </a:spcAft>
              <a:buNone/>
              <a:defRPr/>
            </a:pPr>
            <a:r>
              <a:rPr lang="es-419" b="1" dirty="0"/>
              <a:t>Si el trabajador no ha recibido beneficios de TRA:</a:t>
            </a:r>
            <a:r>
              <a:rPr lang="en-US" dirty="0"/>
              <a:t> </a:t>
            </a:r>
          </a:p>
          <a:p>
            <a:pPr marL="832104" lvl="1" indent="-457200">
              <a:spcBef>
                <a:spcPts val="324"/>
              </a:spcBef>
              <a:spcAft>
                <a:spcPts val="1200"/>
              </a:spcAft>
              <a:defRPr/>
            </a:pPr>
            <a:r>
              <a:rPr lang="es-419" sz="2700" dirty="0"/>
              <a:t>Los beneficios de RTAA pueden pagarse por un período de hasta 104 semanas o $10,000.00, lo que ocurra primero</a:t>
            </a:r>
            <a:r>
              <a:rPr lang="en-US" sz="2700" dirty="0"/>
              <a:t>.</a:t>
            </a:r>
          </a:p>
          <a:p>
            <a:pPr marL="0" indent="0">
              <a:spcAft>
                <a:spcPts val="1200"/>
              </a:spcAft>
              <a:buNone/>
              <a:defRPr/>
            </a:pPr>
            <a:r>
              <a:rPr lang="es-419" b="1" dirty="0"/>
              <a:t>Si el trabajador ha recibido beneficios de TRA antes del reclamo de RTAA:</a:t>
            </a:r>
            <a:r>
              <a:rPr lang="en-US" b="1" dirty="0"/>
              <a:t> </a:t>
            </a:r>
            <a:r>
              <a:rPr lang="en-US" dirty="0"/>
              <a:t> </a:t>
            </a:r>
          </a:p>
          <a:p>
            <a:pPr marL="832104" lvl="1" indent="-457200">
              <a:spcBef>
                <a:spcPts val="324"/>
              </a:spcBef>
              <a:spcAft>
                <a:spcPts val="1200"/>
              </a:spcAft>
              <a:defRPr/>
            </a:pPr>
            <a:r>
              <a:rPr lang="es-419" sz="2700" dirty="0"/>
              <a:t>Cualquier cantidad de TRA se deduce dólar por dólar del saldo máximo de $10,000.00.</a:t>
            </a:r>
            <a:endParaRPr lang="en-US" sz="2800" dirty="0"/>
          </a:p>
          <a:p>
            <a:pPr marL="0" indent="0">
              <a:spcAft>
                <a:spcPts val="1200"/>
              </a:spcAft>
              <a:buNone/>
              <a:defRPr/>
            </a:pPr>
            <a:endParaRPr lang="en-US" b="1" dirty="0"/>
          </a:p>
          <a:p>
            <a:pPr lvl="1">
              <a:spcAft>
                <a:spcPts val="1200"/>
              </a:spcAft>
              <a:defRPr/>
            </a:pPr>
            <a:endParaRPr lang="en-US" sz="2500" dirty="0"/>
          </a:p>
          <a:p>
            <a:pPr marL="649224" lvl="2" indent="0">
              <a:spcBef>
                <a:spcPts val="324"/>
              </a:spcBef>
              <a:spcAft>
                <a:spcPts val="1200"/>
              </a:spcAft>
              <a:buNone/>
              <a:defRPr/>
            </a:pPr>
            <a:endParaRPr lang="en-US" sz="2400" dirty="0"/>
          </a:p>
        </p:txBody>
      </p:sp>
      <p:sp>
        <p:nvSpPr>
          <p:cNvPr id="173058" name="Rectangle 2"/>
          <p:cNvSpPr>
            <a:spLocks noGrp="1"/>
          </p:cNvSpPr>
          <p:nvPr>
            <p:ph type="title"/>
          </p:nvPr>
        </p:nvSpPr>
        <p:spPr>
          <a:xfrm>
            <a:off x="415925" y="1219200"/>
            <a:ext cx="8308975" cy="523875"/>
          </a:xfrm>
        </p:spPr>
        <p:txBody>
          <a:bodyPr>
            <a:normAutofit fontScale="90000"/>
          </a:bodyPr>
          <a:lstStyle/>
          <a:p>
            <a:pPr>
              <a:defRPr/>
            </a:pPr>
            <a:r>
              <a:rPr lang="en-US" b="1" dirty="0" err="1">
                <a:solidFill>
                  <a:schemeClr val="tx2">
                    <a:lumMod val="50000"/>
                  </a:schemeClr>
                </a:solidFill>
              </a:rPr>
              <a:t>Subsidio</a:t>
            </a:r>
            <a:r>
              <a:rPr lang="en-US" b="1" dirty="0">
                <a:solidFill>
                  <a:schemeClr val="tx2">
                    <a:lumMod val="50000"/>
                  </a:schemeClr>
                </a:solidFill>
              </a:rPr>
              <a:t> </a:t>
            </a:r>
            <a:r>
              <a:rPr lang="en-US" b="1" dirty="0" err="1">
                <a:solidFill>
                  <a:schemeClr val="tx2">
                    <a:lumMod val="50000"/>
                  </a:schemeClr>
                </a:solidFill>
              </a:rPr>
              <a:t>salarial</a:t>
            </a:r>
            <a:r>
              <a:rPr lang="en-US" b="1" dirty="0">
                <a:solidFill>
                  <a:schemeClr val="tx2">
                    <a:lumMod val="50000"/>
                  </a:schemeClr>
                </a:solidFill>
              </a:rPr>
              <a:t> RTAA</a:t>
            </a:r>
          </a:p>
        </p:txBody>
      </p:sp>
      <p:pic>
        <p:nvPicPr>
          <p:cNvPr id="95238" name="Picture 6"/>
          <p:cNvPicPr>
            <a:picLocks noChangeAspect="1" noChangeArrowheads="1"/>
          </p:cNvPicPr>
          <p:nvPr/>
        </p:nvPicPr>
        <p:blipFill>
          <a:blip r:embed="rId3" cstate="print"/>
          <a:srcRect/>
          <a:stretch>
            <a:fillRect/>
          </a:stretch>
        </p:blipFill>
        <p:spPr bwMode="auto">
          <a:xfrm>
            <a:off x="6248400" y="1100137"/>
            <a:ext cx="1295400" cy="762000"/>
          </a:xfrm>
          <a:prstGeom prst="rect">
            <a:avLst/>
          </a:prstGeom>
          <a:noFill/>
          <a:ln w="9525">
            <a:noFill/>
            <a:miter lim="800000"/>
            <a:headEnd/>
            <a:tailEnd/>
          </a:ln>
        </p:spPr>
      </p:pic>
    </p:spTree>
    <p:extLst>
      <p:ext uri="{BB962C8B-B14F-4D97-AF65-F5344CB8AC3E}">
        <p14:creationId xmlns:p14="http://schemas.microsoft.com/office/powerpoint/2010/main" val="32943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afterEffect">
                                  <p:stCondLst>
                                    <p:cond delay="0"/>
                                  </p:stCondLst>
                                  <p:childTnLst>
                                    <p:set>
                                      <p:cBhvr>
                                        <p:cTn id="6" dur="1" fill="hold">
                                          <p:stCondLst>
                                            <p:cond delay="0"/>
                                          </p:stCondLst>
                                        </p:cTn>
                                        <p:tgtEl>
                                          <p:spTgt spid="95238"/>
                                        </p:tgtEl>
                                        <p:attrNameLst>
                                          <p:attrName>style.visibility</p:attrName>
                                        </p:attrNameLst>
                                      </p:cBhvr>
                                      <p:to>
                                        <p:strVal val="visible"/>
                                      </p:to>
                                    </p:set>
                                    <p:animEffect transition="in" filter="blinds(vertical)">
                                      <p:cBhvr>
                                        <p:cTn id="7" dur="500"/>
                                        <p:tgtEl>
                                          <p:spTgt spid="95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p:cNvSpPr>
          <p:nvPr>
            <p:ph type="title"/>
          </p:nvPr>
        </p:nvSpPr>
        <p:spPr bwMode="auto">
          <a:xfrm>
            <a:off x="304800" y="304800"/>
            <a:ext cx="8229600" cy="1143000"/>
          </a:xfrm>
        </p:spPr>
        <p:txBody>
          <a:bodyPr wrap="square" lIns="91440" tIns="45720" rIns="91440" bIns="45720" numCol="1" anchorCtr="0" compatLnSpc="1">
            <a:prstTxWarp prst="textNoShape">
              <a:avLst/>
            </a:prstTxWarp>
          </a:bodyPr>
          <a:lstStyle/>
          <a:p>
            <a:pPr>
              <a:defRPr/>
            </a:pPr>
            <a:r>
              <a:rPr lang="en-US" b="1" dirty="0">
                <a:solidFill>
                  <a:schemeClr val="tx2">
                    <a:lumMod val="50000"/>
                  </a:schemeClr>
                </a:solidFill>
              </a:rPr>
              <a:t>Carta de derechos</a:t>
            </a:r>
            <a:endParaRPr lang="en-US" b="1" dirty="0">
              <a:solidFill>
                <a:schemeClr val="tx2">
                  <a:lumMod val="50000"/>
                </a:schemeClr>
              </a:solidFill>
              <a:effectLst/>
            </a:endParaRPr>
          </a:p>
        </p:txBody>
      </p:sp>
      <p:sp>
        <p:nvSpPr>
          <p:cNvPr id="144386" name="Rectangle 3"/>
          <p:cNvSpPr>
            <a:spLocks noGrp="1"/>
          </p:cNvSpPr>
          <p:nvPr>
            <p:ph idx="1"/>
          </p:nvPr>
        </p:nvSpPr>
        <p:spPr>
          <a:xfrm>
            <a:off x="152400" y="1905000"/>
            <a:ext cx="4724400" cy="3352800"/>
          </a:xfrm>
        </p:spPr>
        <p:txBody>
          <a:bodyPr>
            <a:normAutofit fontScale="92500"/>
          </a:bodyPr>
          <a:lstStyle/>
          <a:p>
            <a:pPr>
              <a:buFont typeface="Wingdings 3" pitchFamily="18" charset="2"/>
              <a:buNone/>
            </a:pPr>
            <a:r>
              <a:rPr lang="en-US" dirty="0"/>
              <a:t>         </a:t>
            </a:r>
          </a:p>
          <a:p>
            <a:pPr marL="0" indent="0">
              <a:buNone/>
            </a:pPr>
            <a:r>
              <a:rPr lang="es-419" dirty="0"/>
              <a:t>Esta carta confirmará su derecho a los beneficios de la Ley de Comercio</a:t>
            </a:r>
            <a:endParaRPr lang="en-US" dirty="0"/>
          </a:p>
          <a:p>
            <a:pPr>
              <a:buFont typeface="Wingdings 3" pitchFamily="18" charset="2"/>
              <a:buNone/>
            </a:pPr>
            <a:endParaRPr lang="en-US" dirty="0"/>
          </a:p>
          <a:p>
            <a:pPr algn="ctr">
              <a:buNone/>
            </a:pPr>
            <a:r>
              <a:rPr lang="es-419" sz="3200" b="1" i="1" dirty="0"/>
              <a:t>MANTENGA ESTA CARTA</a:t>
            </a:r>
          </a:p>
          <a:p>
            <a:pPr algn="ctr">
              <a:buNone/>
            </a:pPr>
            <a:r>
              <a:rPr lang="es-419" sz="3200" b="1" i="1" dirty="0"/>
              <a:t>¡¡ES MUY IMPORTANTE!!</a:t>
            </a:r>
            <a:endParaRPr lang="en-US" sz="3200" b="1" i="1" dirty="0"/>
          </a:p>
          <a:p>
            <a:endParaRPr lang="en-US" sz="3200" b="1" i="1" dirty="0"/>
          </a:p>
          <a:p>
            <a:pPr>
              <a:buFont typeface="Wingdings 3" pitchFamily="18" charset="2"/>
              <a:buNone/>
            </a:pPr>
            <a:endParaRPr lang="en-US" dirty="0"/>
          </a:p>
        </p:txBody>
      </p:sp>
      <p:pic>
        <p:nvPicPr>
          <p:cNvPr id="6" name="Picture 5">
            <a:extLst>
              <a:ext uri="{FF2B5EF4-FFF2-40B4-BE49-F238E27FC236}">
                <a16:creationId xmlns:a16="http://schemas.microsoft.com/office/drawing/2014/main" id="{F099D0D3-3EBF-444E-B2F4-D61C5545F944}"/>
              </a:ext>
            </a:extLst>
          </p:cNvPr>
          <p:cNvPicPr>
            <a:picLocks noChangeAspect="1" noChangeArrowheads="1"/>
          </p:cNvPicPr>
          <p:nvPr/>
        </p:nvPicPr>
        <p:blipFill>
          <a:blip r:embed="rId2" cstate="print"/>
          <a:srcRect/>
          <a:stretch>
            <a:fillRect/>
          </a:stretch>
        </p:blipFill>
        <p:spPr bwMode="auto">
          <a:xfrm>
            <a:off x="5105400" y="1219200"/>
            <a:ext cx="3886200" cy="54483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534400" cy="627888"/>
          </a:xfrm>
        </p:spPr>
        <p:txBody>
          <a:bodyPr>
            <a:normAutofit fontScale="90000"/>
          </a:bodyPr>
          <a:lstStyle/>
          <a:p>
            <a:r>
              <a:rPr lang="es-HN" b="1" dirty="0">
                <a:solidFill>
                  <a:schemeClr val="tx2">
                    <a:lumMod val="50000"/>
                  </a:schemeClr>
                </a:solidFill>
              </a:rPr>
              <a:t/>
            </a:r>
            <a:br>
              <a:rPr lang="es-HN" b="1" dirty="0">
                <a:solidFill>
                  <a:schemeClr val="tx2">
                    <a:lumMod val="50000"/>
                  </a:schemeClr>
                </a:solidFill>
              </a:rPr>
            </a:br>
            <a:r>
              <a:rPr lang="es-HN" sz="4000" b="1" dirty="0">
                <a:solidFill>
                  <a:schemeClr val="tx2">
                    <a:lumMod val="50000"/>
                  </a:schemeClr>
                </a:solidFill>
              </a:rPr>
              <a:t>Crédito fiscal por cobertura de salud (HCTC)</a:t>
            </a:r>
            <a:endParaRPr lang="es-HN" dirty="0"/>
          </a:p>
        </p:txBody>
      </p:sp>
      <p:sp>
        <p:nvSpPr>
          <p:cNvPr id="3" name="Content Placeholder 2"/>
          <p:cNvSpPr>
            <a:spLocks noGrp="1"/>
          </p:cNvSpPr>
          <p:nvPr>
            <p:ph idx="1"/>
          </p:nvPr>
        </p:nvSpPr>
        <p:spPr/>
        <p:txBody>
          <a:bodyPr/>
          <a:lstStyle/>
          <a:p>
            <a:pPr marL="0" indent="0" algn="just">
              <a:buNone/>
            </a:pPr>
            <a:r>
              <a:rPr lang="es-419" dirty="0"/>
              <a:t>Crédito fiscal por cobertura de salud del 72.5 por ciento para beneficiarios elegibles de TRA y RTAA en el Programa TAA.</a:t>
            </a:r>
            <a:endParaRPr lang="en-US" dirty="0"/>
          </a:p>
          <a:p>
            <a:pPr marL="0" indent="0" algn="just">
              <a:buNone/>
            </a:pPr>
            <a:endParaRPr lang="es-419" dirty="0"/>
          </a:p>
          <a:p>
            <a:pPr marL="0" indent="0" algn="just">
              <a:buNone/>
            </a:pPr>
            <a:r>
              <a:rPr lang="es-419" dirty="0"/>
              <a:t>Programa operado por el </a:t>
            </a:r>
            <a:r>
              <a:rPr lang="es-419" dirty="0" err="1"/>
              <a:t>IRS</a:t>
            </a:r>
            <a:r>
              <a:rPr lang="es-419" dirty="0"/>
              <a:t>, puede encontrar más información en </a:t>
            </a:r>
            <a:r>
              <a:rPr lang="en-US" dirty="0">
                <a:hlinkClick r:id="rId2"/>
              </a:rPr>
              <a:t>http://www.irs.gov/HCTC</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37244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457200" y="914400"/>
            <a:ext cx="8229600" cy="1143000"/>
          </a:xfrm>
        </p:spPr>
        <p:txBody>
          <a:bodyPr/>
          <a:lstStyle/>
          <a:p>
            <a:pPr eaLnBrk="1" fontAlgn="auto" hangingPunct="1">
              <a:spcAft>
                <a:spcPts val="0"/>
              </a:spcAft>
              <a:defRPr/>
            </a:pPr>
            <a:r>
              <a:rPr lang="es-ES" sz="4800" b="1" dirty="0">
                <a:solidFill>
                  <a:schemeClr val="tx2">
                    <a:lumMod val="50000"/>
                  </a:schemeClr>
                </a:solidFill>
              </a:rPr>
              <a:t>Sus responsabilidades</a:t>
            </a:r>
            <a:endParaRPr lang="es-ES" b="1" dirty="0">
              <a:solidFill>
                <a:schemeClr val="tx2">
                  <a:lumMod val="50000"/>
                </a:schemeClr>
              </a:solidFill>
            </a:endParaRPr>
          </a:p>
        </p:txBody>
      </p:sp>
      <p:sp>
        <p:nvSpPr>
          <p:cNvPr id="24579" name="Rectangle 3"/>
          <p:cNvSpPr>
            <a:spLocks noGrp="1"/>
          </p:cNvSpPr>
          <p:nvPr>
            <p:ph idx="1"/>
          </p:nvPr>
        </p:nvSpPr>
        <p:spPr>
          <a:xfrm>
            <a:off x="228600" y="2315592"/>
            <a:ext cx="8305800" cy="3992563"/>
          </a:xfrm>
        </p:spPr>
        <p:txBody>
          <a:bodyPr>
            <a:normAutofit/>
          </a:bodyPr>
          <a:lstStyle/>
          <a:p>
            <a:pPr>
              <a:lnSpc>
                <a:spcPct val="90000"/>
              </a:lnSpc>
            </a:pPr>
            <a:r>
              <a:rPr lang="en-US" dirty="0"/>
              <a:t>Lea la </a:t>
            </a:r>
            <a:r>
              <a:rPr lang="en-US" dirty="0" err="1"/>
              <a:t>informacion</a:t>
            </a:r>
            <a:r>
              <a:rPr lang="en-US" dirty="0"/>
              <a:t> y </a:t>
            </a:r>
            <a:r>
              <a:rPr lang="en-US" dirty="0" err="1"/>
              <a:t>materiales</a:t>
            </a:r>
            <a:r>
              <a:rPr lang="en-US" dirty="0"/>
              <a:t> con </a:t>
            </a:r>
            <a:r>
              <a:rPr lang="en-US" dirty="0" err="1"/>
              <a:t>cuidado</a:t>
            </a:r>
            <a:r>
              <a:rPr lang="en-US" dirty="0"/>
              <a:t>.</a:t>
            </a:r>
          </a:p>
          <a:p>
            <a:pPr>
              <a:lnSpc>
                <a:spcPct val="90000"/>
              </a:lnSpc>
            </a:pPr>
            <a:r>
              <a:rPr lang="en-US" dirty="0"/>
              <a:t>Use los </a:t>
            </a:r>
            <a:r>
              <a:rPr lang="en-US" dirty="0" err="1"/>
              <a:t>servicios</a:t>
            </a:r>
            <a:r>
              <a:rPr lang="en-US" dirty="0"/>
              <a:t> </a:t>
            </a:r>
            <a:r>
              <a:rPr lang="en-US" dirty="0" err="1"/>
              <a:t>ofrecidos</a:t>
            </a:r>
            <a:r>
              <a:rPr lang="en-US" dirty="0"/>
              <a:t> por </a:t>
            </a:r>
            <a:r>
              <a:rPr lang="en-US" dirty="0" err="1"/>
              <a:t>su</a:t>
            </a:r>
            <a:r>
              <a:rPr lang="en-US" dirty="0"/>
              <a:t> </a:t>
            </a:r>
            <a:r>
              <a:rPr lang="en-US" dirty="0" err="1"/>
              <a:t>centro</a:t>
            </a:r>
            <a:r>
              <a:rPr lang="en-US" dirty="0"/>
              <a:t> de </a:t>
            </a:r>
            <a:r>
              <a:rPr lang="en-US" dirty="0" err="1"/>
              <a:t>trabajo</a:t>
            </a:r>
            <a:r>
              <a:rPr lang="en-US" dirty="0"/>
              <a:t> y </a:t>
            </a:r>
            <a:r>
              <a:rPr lang="en-US" dirty="0" err="1"/>
              <a:t>otros</a:t>
            </a:r>
            <a:r>
              <a:rPr lang="en-US" dirty="0"/>
              <a:t> </a:t>
            </a:r>
            <a:r>
              <a:rPr lang="en-US" dirty="0" err="1"/>
              <a:t>recursos</a:t>
            </a:r>
            <a:r>
              <a:rPr lang="en-US" dirty="0"/>
              <a:t> de </a:t>
            </a:r>
            <a:r>
              <a:rPr lang="en-US" dirty="0" err="1"/>
              <a:t>su</a:t>
            </a:r>
            <a:r>
              <a:rPr lang="en-US" dirty="0"/>
              <a:t> </a:t>
            </a:r>
            <a:r>
              <a:rPr lang="en-US" dirty="0" err="1"/>
              <a:t>comunidad</a:t>
            </a:r>
            <a:r>
              <a:rPr lang="en-US" dirty="0"/>
              <a:t>.</a:t>
            </a:r>
            <a:endParaRPr lang="es-419" dirty="0"/>
          </a:p>
          <a:p>
            <a:pPr>
              <a:lnSpc>
                <a:spcPct val="90000"/>
              </a:lnSpc>
            </a:pPr>
            <a:r>
              <a:rPr lang="es-419" dirty="0"/>
              <a:t>Mantenga un cuaderno anotando sus esfuerzos para encontrar trabajo.</a:t>
            </a:r>
            <a:endParaRPr lang="en-US" dirty="0"/>
          </a:p>
          <a:p>
            <a:pPr>
              <a:lnSpc>
                <a:spcPct val="90000"/>
              </a:lnSpc>
              <a:spcAft>
                <a:spcPts val="1200"/>
              </a:spcAft>
            </a:pPr>
            <a:r>
              <a:rPr lang="es-419" sz="2400" dirty="0"/>
              <a:t>Obtenga su evaluación completada por WIOA.</a:t>
            </a:r>
          </a:p>
          <a:p>
            <a:pPr>
              <a:lnSpc>
                <a:spcPct val="90000"/>
              </a:lnSpc>
              <a:spcAft>
                <a:spcPts val="1200"/>
              </a:spcAft>
            </a:pPr>
            <a:r>
              <a:rPr lang="es-419" sz="2400" dirty="0"/>
              <a:t>Solicite beneficios dentro de los plazos especificados.</a:t>
            </a:r>
          </a:p>
          <a:p>
            <a:pPr>
              <a:lnSpc>
                <a:spcPct val="90000"/>
              </a:lnSpc>
              <a:spcAft>
                <a:spcPts val="1200"/>
              </a:spcAft>
            </a:pPr>
            <a:r>
              <a:rPr lang="es-419" sz="2400" dirty="0"/>
              <a:t>Envíe un correo electrónico a su buzón asignado de </a:t>
            </a:r>
            <a:r>
              <a:rPr lang="es-419" sz="2400" dirty="0" err="1"/>
              <a:t>TAA</a:t>
            </a:r>
            <a:r>
              <a:rPr lang="es-419" sz="2400" dirty="0"/>
              <a:t>.</a:t>
            </a:r>
            <a:endParaRPr lang="en-US" dirty="0"/>
          </a:p>
          <a:p>
            <a:pPr eaLnBrk="1" hangingPunct="1"/>
            <a:endParaRPr lang="en-US" dirty="0"/>
          </a:p>
        </p:txBody>
      </p:sp>
      <p:graphicFrame>
        <p:nvGraphicFramePr>
          <p:cNvPr id="40965" name="Object 5"/>
          <p:cNvGraphicFramePr>
            <a:graphicFrameLocks noChangeAspect="1"/>
          </p:cNvGraphicFramePr>
          <p:nvPr/>
        </p:nvGraphicFramePr>
        <p:xfrm>
          <a:off x="7620000" y="990600"/>
          <a:ext cx="1150938" cy="1295400"/>
        </p:xfrm>
        <a:graphic>
          <a:graphicData uri="http://schemas.openxmlformats.org/presentationml/2006/ole">
            <mc:AlternateContent xmlns:mc="http://schemas.openxmlformats.org/markup-compatibility/2006">
              <mc:Choice xmlns:v="urn:schemas-microsoft-com:vml" Requires="v">
                <p:oleObj spid="_x0000_s27857" name="Clip" r:id="rId4" imgW="1604520" imgH="1807560" progId="">
                  <p:embed/>
                </p:oleObj>
              </mc:Choice>
              <mc:Fallback>
                <p:oleObj name="Clip" r:id="rId4" imgW="1604520" imgH="1807560" progId="">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0" y="990600"/>
                        <a:ext cx="1150938"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0965"/>
                                        </p:tgtEl>
                                        <p:attrNameLst>
                                          <p:attrName>style.visibility</p:attrName>
                                        </p:attrNameLst>
                                      </p:cBhvr>
                                      <p:to>
                                        <p:strVal val="visible"/>
                                      </p:to>
                                    </p:set>
                                    <p:anim calcmode="lin" valueType="num">
                                      <p:cBhvr>
                                        <p:cTn id="7" dur="500" fill="hold"/>
                                        <p:tgtEl>
                                          <p:spTgt spid="40965"/>
                                        </p:tgtEl>
                                        <p:attrNameLst>
                                          <p:attrName>ppt_w</p:attrName>
                                        </p:attrNameLst>
                                      </p:cBhvr>
                                      <p:tavLst>
                                        <p:tav tm="0">
                                          <p:val>
                                            <p:fltVal val="0"/>
                                          </p:val>
                                        </p:tav>
                                        <p:tav tm="100000">
                                          <p:val>
                                            <p:strVal val="#ppt_w"/>
                                          </p:val>
                                        </p:tav>
                                      </p:tavLst>
                                    </p:anim>
                                    <p:anim calcmode="lin" valueType="num">
                                      <p:cBhvr>
                                        <p:cTn id="8" dur="500" fill="hold"/>
                                        <p:tgtEl>
                                          <p:spTgt spid="4096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Title 1"/>
          <p:cNvSpPr>
            <a:spLocks noGrp="1"/>
          </p:cNvSpPr>
          <p:nvPr>
            <p:ph type="title" orient="vert"/>
          </p:nvPr>
        </p:nvSpPr>
        <p:spPr>
          <a:xfrm>
            <a:off x="457200" y="685800"/>
            <a:ext cx="8001000" cy="762000"/>
          </a:xfrm>
        </p:spPr>
        <p:txBody>
          <a:bodyPr vert="horz" anchor="t">
            <a:normAutofit/>
          </a:bodyPr>
          <a:lstStyle/>
          <a:p>
            <a:pPr algn="ctr" eaLnBrk="1" fontAlgn="auto" hangingPunct="1">
              <a:spcAft>
                <a:spcPts val="0"/>
              </a:spcAft>
              <a:defRPr/>
            </a:pPr>
            <a:r>
              <a:rPr lang="es-HN" sz="4000" b="1" dirty="0"/>
              <a:t>Lo que recibirá en el correo</a:t>
            </a:r>
            <a:endParaRPr lang="es-HN" sz="1800" b="1" dirty="0"/>
          </a:p>
        </p:txBody>
      </p:sp>
      <p:sp>
        <p:nvSpPr>
          <p:cNvPr id="277507" name="Rectangle 3"/>
          <p:cNvSpPr txBox="1">
            <a:spLocks/>
          </p:cNvSpPr>
          <p:nvPr/>
        </p:nvSpPr>
        <p:spPr bwMode="auto">
          <a:xfrm>
            <a:off x="304800" y="1752600"/>
            <a:ext cx="8686800" cy="3657600"/>
          </a:xfrm>
          <a:prstGeom prst="rect">
            <a:avLst/>
          </a:prstGeom>
          <a:noFill/>
          <a:ln w="9525">
            <a:noFill/>
            <a:miter lim="800000"/>
            <a:headEnd/>
            <a:tailEnd/>
          </a:ln>
        </p:spPr>
        <p:txBody>
          <a:bodyPr/>
          <a:lstStyle/>
          <a:p>
            <a:pPr marL="342900" indent="-342900" algn="just">
              <a:spcBef>
                <a:spcPct val="20000"/>
              </a:spcBef>
              <a:buFont typeface="Arial" pitchFamily="34" charset="0"/>
              <a:buChar char="•"/>
            </a:pPr>
            <a:r>
              <a:rPr lang="es-419" sz="2400" dirty="0"/>
              <a:t>Notificación oficial para revisar esta presentación de </a:t>
            </a:r>
            <a:r>
              <a:rPr lang="es-419" sz="2400" dirty="0" err="1"/>
              <a:t>Power</a:t>
            </a:r>
            <a:r>
              <a:rPr lang="es-419" sz="2400" dirty="0"/>
              <a:t> Point y unirse a una </a:t>
            </a:r>
            <a:r>
              <a:rPr lang="es-419" sz="2400" u="sng" dirty="0"/>
              <a:t>llamada de conferencia </a:t>
            </a:r>
            <a:r>
              <a:rPr lang="es-419" sz="2400" dirty="0"/>
              <a:t>en la fecha y hora designadas.</a:t>
            </a:r>
            <a:r>
              <a:rPr lang="en-US" sz="2400" dirty="0"/>
              <a:t> </a:t>
            </a:r>
          </a:p>
          <a:p>
            <a:pPr marL="342900" indent="-342900" algn="just">
              <a:spcBef>
                <a:spcPct val="20000"/>
              </a:spcBef>
              <a:buFont typeface="Arial" pitchFamily="34" charset="0"/>
              <a:buChar char="•"/>
            </a:pPr>
            <a:r>
              <a:rPr lang="en-US" sz="2400" dirty="0" err="1"/>
              <a:t>Resumen</a:t>
            </a:r>
            <a:r>
              <a:rPr lang="en-US" sz="2400" dirty="0"/>
              <a:t> de derechos de </a:t>
            </a:r>
            <a:r>
              <a:rPr lang="en-US" sz="2400" dirty="0" err="1"/>
              <a:t>beneficios</a:t>
            </a:r>
            <a:r>
              <a:rPr lang="en-US" sz="2400" dirty="0"/>
              <a:t> </a:t>
            </a:r>
          </a:p>
          <a:p>
            <a:pPr marL="342900" indent="-342900" algn="just">
              <a:spcBef>
                <a:spcPct val="20000"/>
              </a:spcBef>
              <a:buFont typeface="Arial" pitchFamily="34" charset="0"/>
              <a:buChar char="•"/>
            </a:pPr>
            <a:r>
              <a:rPr lang="es-419" sz="2400" dirty="0"/>
              <a:t>Formulario de consentimiento para intercambio</a:t>
            </a:r>
          </a:p>
          <a:p>
            <a:pPr marL="342900" indent="-342900" algn="just">
              <a:spcBef>
                <a:spcPct val="20000"/>
              </a:spcBef>
              <a:buFont typeface="Arial" pitchFamily="34" charset="0"/>
              <a:buChar char="•"/>
            </a:pPr>
            <a:r>
              <a:rPr lang="es-419" sz="2400" dirty="0"/>
              <a:t>Formulario de información de contacto</a:t>
            </a:r>
          </a:p>
          <a:p>
            <a:pPr marL="342900" indent="-342900" algn="just">
              <a:spcBef>
                <a:spcPct val="20000"/>
              </a:spcBef>
              <a:buFont typeface="Arial" pitchFamily="34" charset="0"/>
              <a:buChar char="•"/>
            </a:pPr>
            <a:r>
              <a:rPr lang="es-419" sz="2400" dirty="0"/>
              <a:t>Un formulario de reclamo comercial en papel (855) y (855-C)</a:t>
            </a:r>
            <a:endParaRPr lang="en-US" sz="2400" dirty="0"/>
          </a:p>
          <a:p>
            <a:pPr marL="342900" indent="-342900" algn="just">
              <a:spcBef>
                <a:spcPct val="20000"/>
              </a:spcBef>
              <a:buFont typeface="Arial" pitchFamily="34" charset="0"/>
              <a:buChar char="•"/>
            </a:pPr>
            <a:r>
              <a:rPr lang="es-419" sz="2400" dirty="0"/>
              <a:t>Un sobre para enviar de regreso por correo todos los formularios</a:t>
            </a:r>
            <a:endParaRPr lang="en-US" sz="2600" dirty="0"/>
          </a:p>
          <a:p>
            <a:pPr marL="342900" indent="-342900">
              <a:spcBef>
                <a:spcPct val="20000"/>
              </a:spcBef>
              <a:buFont typeface="Wingdings" pitchFamily="2" charset="2"/>
              <a:buNone/>
            </a:pPr>
            <a:endParaRPr lang="en-US" sz="3200" dirty="0">
              <a:latin typeface="Lucida Sans Unicode" pitchFamily="34" charset="0"/>
            </a:endParaRPr>
          </a:p>
        </p:txBody>
      </p:sp>
      <p:pic>
        <p:nvPicPr>
          <p:cNvPr id="4" name="Picture 6" descr="IMAGE_5"/>
          <p:cNvPicPr>
            <a:picLocks noChangeAspect="1" noChangeArrowheads="1"/>
          </p:cNvPicPr>
          <p:nvPr/>
        </p:nvPicPr>
        <p:blipFill>
          <a:blip r:embed="rId3" cstate="print"/>
          <a:srcRect/>
          <a:stretch>
            <a:fillRect/>
          </a:stretch>
        </p:blipFill>
        <p:spPr bwMode="auto">
          <a:xfrm>
            <a:off x="4572000" y="5638800"/>
            <a:ext cx="3276600" cy="914400"/>
          </a:xfrm>
          <a:prstGeom prst="rect">
            <a:avLst/>
          </a:prstGeom>
          <a:noFill/>
          <a:ln w="9525">
            <a:noFill/>
            <a:miter lim="800000"/>
            <a:headEnd/>
            <a:tailEnd/>
          </a:ln>
        </p:spPr>
      </p:pic>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0240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Title 1"/>
          <p:cNvSpPr>
            <a:spLocks noGrp="1"/>
          </p:cNvSpPr>
          <p:nvPr>
            <p:ph type="title" orient="vert"/>
          </p:nvPr>
        </p:nvSpPr>
        <p:spPr>
          <a:xfrm>
            <a:off x="571500" y="609600"/>
            <a:ext cx="8001000" cy="838200"/>
          </a:xfrm>
        </p:spPr>
        <p:txBody>
          <a:bodyPr vert="horz" anchor="t">
            <a:normAutofit/>
          </a:bodyPr>
          <a:lstStyle/>
          <a:p>
            <a:pPr algn="ctr" eaLnBrk="1" fontAlgn="auto" hangingPunct="1">
              <a:spcAft>
                <a:spcPts val="0"/>
              </a:spcAft>
              <a:defRPr/>
            </a:pPr>
            <a:r>
              <a:rPr lang="es-HN" dirty="0"/>
              <a:t>Qué debe hacer después</a:t>
            </a:r>
            <a:endParaRPr lang="es-HN" sz="2800" dirty="0">
              <a:solidFill>
                <a:schemeClr val="accent1"/>
              </a:solidFill>
            </a:endParaRPr>
          </a:p>
        </p:txBody>
      </p:sp>
      <p:sp>
        <p:nvSpPr>
          <p:cNvPr id="277507" name="Rectangle 3"/>
          <p:cNvSpPr txBox="1">
            <a:spLocks/>
          </p:cNvSpPr>
          <p:nvPr/>
        </p:nvSpPr>
        <p:spPr bwMode="auto">
          <a:xfrm>
            <a:off x="228600" y="1600200"/>
            <a:ext cx="8686800" cy="3886200"/>
          </a:xfrm>
          <a:prstGeom prst="rect">
            <a:avLst/>
          </a:prstGeom>
          <a:noFill/>
          <a:ln w="9525">
            <a:noFill/>
            <a:miter lim="800000"/>
            <a:headEnd/>
            <a:tailEnd/>
          </a:ln>
        </p:spPr>
        <p:txBody>
          <a:bodyPr/>
          <a:lstStyle/>
          <a:p>
            <a:pPr marL="342900" indent="-342900">
              <a:spcBef>
                <a:spcPct val="20000"/>
              </a:spcBef>
              <a:buFont typeface="Arial" pitchFamily="34" charset="0"/>
              <a:buChar char="•"/>
            </a:pPr>
            <a:r>
              <a:rPr lang="es-419" sz="2400" dirty="0"/>
              <a:t>En la fecha y hora designadas que encontrará en su carta de notificación, se debe unir a una llamada de conferencia. En su notificación encontrará instrucciones sobre cómo unirse a esta llamada. Durante esta conferencia telefónica, lo guiaremos para completar los siguientes formularios;</a:t>
            </a:r>
            <a:endParaRPr lang="en-US" sz="2400" dirty="0"/>
          </a:p>
          <a:p>
            <a:pPr marL="342900" indent="-342900">
              <a:spcBef>
                <a:spcPct val="20000"/>
              </a:spcBef>
              <a:buFont typeface="Arial" pitchFamily="34" charset="0"/>
              <a:buChar char="•"/>
            </a:pPr>
            <a:r>
              <a:rPr lang="es-HN" sz="2400" dirty="0"/>
              <a:t>Formulario</a:t>
            </a:r>
            <a:r>
              <a:rPr lang="en-US" sz="2400" dirty="0"/>
              <a:t> de </a:t>
            </a:r>
            <a:r>
              <a:rPr lang="es-HN" sz="2400" dirty="0"/>
              <a:t>reclamo</a:t>
            </a:r>
            <a:r>
              <a:rPr lang="en-US" sz="2400" dirty="0"/>
              <a:t> </a:t>
            </a:r>
            <a:r>
              <a:rPr lang="es-HN" sz="2400" dirty="0"/>
              <a:t>comercial</a:t>
            </a:r>
            <a:r>
              <a:rPr lang="en-US" sz="2400" dirty="0"/>
              <a:t> (855) y / o (855-C)</a:t>
            </a:r>
          </a:p>
          <a:p>
            <a:pPr marL="342900" indent="-342900">
              <a:spcBef>
                <a:spcPct val="20000"/>
              </a:spcBef>
              <a:buFont typeface="Arial" pitchFamily="34" charset="0"/>
              <a:buChar char="•"/>
            </a:pPr>
            <a:r>
              <a:rPr lang="es-419" sz="2400" dirty="0"/>
              <a:t>Formulario de consentimiento de intercambio </a:t>
            </a:r>
          </a:p>
          <a:p>
            <a:pPr marL="342900" indent="-342900">
              <a:spcBef>
                <a:spcPct val="20000"/>
              </a:spcBef>
              <a:buFont typeface="Arial" pitchFamily="34" charset="0"/>
              <a:buChar char="•"/>
            </a:pPr>
            <a:r>
              <a:rPr lang="es-419" sz="2400" dirty="0"/>
              <a:t>Formulario de información de contacto</a:t>
            </a:r>
          </a:p>
          <a:p>
            <a:pPr marL="342900" indent="-342900">
              <a:spcBef>
                <a:spcPct val="20000"/>
              </a:spcBef>
              <a:buFont typeface="Arial" pitchFamily="34" charset="0"/>
              <a:buChar char="•"/>
            </a:pPr>
            <a:r>
              <a:rPr lang="es-419" sz="2400" dirty="0"/>
              <a:t>Revisaremos el resumen de derechos de beneficios</a:t>
            </a:r>
            <a:endParaRPr lang="en-US" sz="2400" dirty="0"/>
          </a:p>
          <a:p>
            <a:pPr>
              <a:spcBef>
                <a:spcPct val="20000"/>
              </a:spcBef>
            </a:pPr>
            <a:endParaRPr lang="en-US" sz="2600" dirty="0"/>
          </a:p>
          <a:p>
            <a:pPr marL="342900" indent="-342900">
              <a:spcBef>
                <a:spcPct val="20000"/>
              </a:spcBef>
              <a:buFont typeface="Wingdings" pitchFamily="2" charset="2"/>
              <a:buNone/>
            </a:pPr>
            <a:endParaRPr lang="en-US" sz="3200" dirty="0">
              <a:latin typeface="Lucida Sans Unicode" pitchFamily="34" charset="0"/>
            </a:endParaRPr>
          </a:p>
        </p:txBody>
      </p:sp>
      <p:pic>
        <p:nvPicPr>
          <p:cNvPr id="4" name="Picture 6" descr="IMAGE_5"/>
          <p:cNvPicPr>
            <a:picLocks noChangeAspect="1" noChangeArrowheads="1"/>
          </p:cNvPicPr>
          <p:nvPr/>
        </p:nvPicPr>
        <p:blipFill>
          <a:blip r:embed="rId3" cstate="print"/>
          <a:srcRect/>
          <a:stretch>
            <a:fillRect/>
          </a:stretch>
        </p:blipFill>
        <p:spPr bwMode="auto">
          <a:xfrm>
            <a:off x="4572000" y="5638800"/>
            <a:ext cx="3276600" cy="914400"/>
          </a:xfrm>
          <a:prstGeom prst="rect">
            <a:avLst/>
          </a:prstGeom>
          <a:noFill/>
          <a:ln w="9525">
            <a:noFill/>
            <a:miter lim="800000"/>
            <a:headEnd/>
            <a:tailEnd/>
          </a:ln>
        </p:spPr>
      </p:pic>
    </p:spTree>
    <p:extLst>
      <p:ext uri="{BB962C8B-B14F-4D97-AF65-F5344CB8AC3E}">
        <p14:creationId xmlns:p14="http://schemas.microsoft.com/office/powerpoint/2010/main" val="2400562406"/>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0240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Title 1"/>
          <p:cNvSpPr>
            <a:spLocks noGrp="1"/>
          </p:cNvSpPr>
          <p:nvPr>
            <p:ph type="title" orient="vert"/>
          </p:nvPr>
        </p:nvSpPr>
        <p:spPr>
          <a:xfrm>
            <a:off x="457200" y="314325"/>
            <a:ext cx="8001000" cy="1066800"/>
          </a:xfrm>
        </p:spPr>
        <p:txBody>
          <a:bodyPr vert="horz" anchor="t">
            <a:normAutofit fontScale="90000"/>
          </a:bodyPr>
          <a:lstStyle/>
          <a:p>
            <a:pPr algn="ctr">
              <a:defRPr/>
            </a:pPr>
            <a:r>
              <a:rPr lang="es-419" dirty="0"/>
              <a:t/>
            </a:r>
            <a:br>
              <a:rPr lang="es-419" dirty="0"/>
            </a:br>
            <a:r>
              <a:rPr lang="es-419" sz="4400" dirty="0"/>
              <a:t>…Qué debe hacer después (Cont.)</a:t>
            </a:r>
            <a:endParaRPr lang="en-US" sz="2800" dirty="0">
              <a:solidFill>
                <a:schemeClr val="accent1"/>
              </a:solidFill>
            </a:endParaRPr>
          </a:p>
        </p:txBody>
      </p:sp>
      <p:sp>
        <p:nvSpPr>
          <p:cNvPr id="277507" name="Rectangle 3"/>
          <p:cNvSpPr txBox="1">
            <a:spLocks/>
          </p:cNvSpPr>
          <p:nvPr/>
        </p:nvSpPr>
        <p:spPr bwMode="auto">
          <a:xfrm>
            <a:off x="304800" y="2057400"/>
            <a:ext cx="8686800" cy="3352800"/>
          </a:xfrm>
          <a:prstGeom prst="rect">
            <a:avLst/>
          </a:prstGeom>
          <a:noFill/>
          <a:ln w="9525">
            <a:noFill/>
            <a:miter lim="800000"/>
            <a:headEnd/>
            <a:tailEnd/>
          </a:ln>
        </p:spPr>
        <p:txBody>
          <a:bodyPr/>
          <a:lstStyle/>
          <a:p>
            <a:pPr marL="342900" indent="-342900" algn="just">
              <a:spcBef>
                <a:spcPct val="20000"/>
              </a:spcBef>
              <a:buFont typeface="Arial" pitchFamily="34" charset="0"/>
              <a:buChar char="•"/>
            </a:pPr>
            <a:r>
              <a:rPr lang="es-419" sz="2400" dirty="0"/>
              <a:t>Se le pedirá que coloque el formulario de reclamo comercial, el formulario de consentimiento de intercambio y el formulario de información de contacto en el sobre adjunto y enviarlo de regreso por correo a la Unidad de Determinaciones Monetarias para la emisión de la Carta de Derechos.</a:t>
            </a:r>
          </a:p>
          <a:p>
            <a:pPr>
              <a:spcBef>
                <a:spcPct val="20000"/>
              </a:spcBef>
            </a:pPr>
            <a:endParaRPr lang="en-US" sz="2600" dirty="0"/>
          </a:p>
          <a:p>
            <a:pPr marL="342900" indent="-342900">
              <a:spcBef>
                <a:spcPct val="20000"/>
              </a:spcBef>
              <a:buFont typeface="Wingdings" pitchFamily="2" charset="2"/>
              <a:buNone/>
            </a:pPr>
            <a:endParaRPr lang="en-US" sz="3200" dirty="0">
              <a:latin typeface="Lucida Sans Unicode" pitchFamily="34" charset="0"/>
            </a:endParaRPr>
          </a:p>
        </p:txBody>
      </p:sp>
      <p:pic>
        <p:nvPicPr>
          <p:cNvPr id="4" name="Picture 6" descr="IMAGE_5"/>
          <p:cNvPicPr>
            <a:picLocks noChangeAspect="1" noChangeArrowheads="1"/>
          </p:cNvPicPr>
          <p:nvPr/>
        </p:nvPicPr>
        <p:blipFill>
          <a:blip r:embed="rId3" cstate="print"/>
          <a:srcRect/>
          <a:stretch>
            <a:fillRect/>
          </a:stretch>
        </p:blipFill>
        <p:spPr bwMode="auto">
          <a:xfrm>
            <a:off x="4572000" y="5638800"/>
            <a:ext cx="3276600" cy="914400"/>
          </a:xfrm>
          <a:prstGeom prst="rect">
            <a:avLst/>
          </a:prstGeom>
          <a:noFill/>
          <a:ln w="9525">
            <a:noFill/>
            <a:miter lim="800000"/>
            <a:headEnd/>
            <a:tailEnd/>
          </a:ln>
        </p:spPr>
      </p:pic>
    </p:spTree>
    <p:extLst>
      <p:ext uri="{BB962C8B-B14F-4D97-AF65-F5344CB8AC3E}">
        <p14:creationId xmlns:p14="http://schemas.microsoft.com/office/powerpoint/2010/main" val="1325317865"/>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10240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itle 1"/>
          <p:cNvSpPr>
            <a:spLocks noGrp="1"/>
          </p:cNvSpPr>
          <p:nvPr>
            <p:ph type="title"/>
          </p:nvPr>
        </p:nvSpPr>
        <p:spPr>
          <a:xfrm>
            <a:off x="419100" y="914400"/>
            <a:ext cx="8305800" cy="1143000"/>
          </a:xfrm>
        </p:spPr>
        <p:txBody>
          <a:bodyPr/>
          <a:lstStyle/>
          <a:p>
            <a:pPr algn="ctr"/>
            <a:r>
              <a:rPr lang="en-US" dirty="0" err="1">
                <a:solidFill>
                  <a:schemeClr val="tx2">
                    <a:lumMod val="50000"/>
                  </a:schemeClr>
                </a:solidFill>
              </a:rPr>
              <a:t>Apelaciones</a:t>
            </a:r>
            <a:endParaRPr lang="en-US" dirty="0">
              <a:solidFill>
                <a:schemeClr val="tx2">
                  <a:lumMod val="50000"/>
                </a:schemeClr>
              </a:solidFill>
            </a:endParaRPr>
          </a:p>
        </p:txBody>
      </p:sp>
      <p:sp>
        <p:nvSpPr>
          <p:cNvPr id="120834" name="TextBox 2"/>
          <p:cNvSpPr txBox="1">
            <a:spLocks noChangeArrowheads="1"/>
          </p:cNvSpPr>
          <p:nvPr/>
        </p:nvSpPr>
        <p:spPr bwMode="auto">
          <a:xfrm>
            <a:off x="228600" y="2590800"/>
            <a:ext cx="8686800" cy="1477328"/>
          </a:xfrm>
          <a:prstGeom prst="rect">
            <a:avLst/>
          </a:prstGeom>
          <a:noFill/>
          <a:ln w="9525">
            <a:noFill/>
            <a:miter lim="800000"/>
            <a:headEnd/>
            <a:tailEnd/>
          </a:ln>
        </p:spPr>
        <p:txBody>
          <a:bodyPr>
            <a:spAutoFit/>
          </a:bodyPr>
          <a:lstStyle/>
          <a:p>
            <a:r>
              <a:rPr lang="es-419" dirty="0"/>
              <a:t>Tiene el derecho de apelar a todas las decisiones escritas, o determinaciones, emitidas a usted, al igual que las determinaciones que recibió para el seguro regular de desempleo. Cada determinación tendrá instrucciones de apelación específicas incluidas en el formulario de determinación.</a:t>
            </a:r>
            <a:endParaRPr lang="en-US" dirty="0"/>
          </a:p>
          <a:p>
            <a:endParaRPr lang="en-US" dirty="0"/>
          </a:p>
        </p:txBody>
      </p:sp>
      <p:pic>
        <p:nvPicPr>
          <p:cNvPr id="120835" name="Picture 11" descr="IMAGE_5"/>
          <p:cNvPicPr>
            <a:picLocks noChangeAspect="1" noChangeArrowheads="1"/>
          </p:cNvPicPr>
          <p:nvPr/>
        </p:nvPicPr>
        <p:blipFill>
          <a:blip r:embed="rId3" cstate="print"/>
          <a:srcRect/>
          <a:stretch>
            <a:fillRect/>
          </a:stretch>
        </p:blipFill>
        <p:spPr bwMode="auto">
          <a:xfrm>
            <a:off x="5638800" y="5334000"/>
            <a:ext cx="2819400" cy="1219200"/>
          </a:xfrm>
          <a:prstGeom prst="rect">
            <a:avLst/>
          </a:prstGeom>
          <a:noFill/>
          <a:ln w="9525">
            <a:noFill/>
            <a:miter lim="800000"/>
            <a:headEnd/>
            <a:tailEnd/>
          </a:ln>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7" descr="IMAGE_5"/>
          <p:cNvPicPr>
            <a:picLocks noChangeAspect="1" noChangeArrowheads="1"/>
          </p:cNvPicPr>
          <p:nvPr/>
        </p:nvPicPr>
        <p:blipFill>
          <a:blip r:embed="rId3" cstate="print"/>
          <a:srcRect/>
          <a:stretch>
            <a:fillRect/>
          </a:stretch>
        </p:blipFill>
        <p:spPr bwMode="auto">
          <a:xfrm>
            <a:off x="685800" y="876300"/>
            <a:ext cx="2514600" cy="990600"/>
          </a:xfrm>
          <a:prstGeom prst="rect">
            <a:avLst/>
          </a:prstGeom>
          <a:noFill/>
          <a:ln w="9525">
            <a:noFill/>
            <a:miter lim="800000"/>
            <a:headEnd/>
            <a:tailEnd/>
          </a:ln>
        </p:spPr>
      </p:pic>
      <p:sp>
        <p:nvSpPr>
          <p:cNvPr id="6" name="Text Placeholder 2"/>
          <p:cNvSpPr>
            <a:spLocks noGrp="1"/>
          </p:cNvSpPr>
          <p:nvPr>
            <p:ph type="body" idx="4294967295"/>
          </p:nvPr>
        </p:nvSpPr>
        <p:spPr>
          <a:xfrm>
            <a:off x="533400" y="1981200"/>
            <a:ext cx="2743200" cy="4419600"/>
          </a:xfrm>
          <a:ln>
            <a:solidFill>
              <a:srgbClr val="92D050"/>
            </a:solidFill>
          </a:ln>
        </p:spPr>
        <p:style>
          <a:lnRef idx="3">
            <a:schemeClr val="lt1"/>
          </a:lnRef>
          <a:fillRef idx="1">
            <a:schemeClr val="accent2"/>
          </a:fillRef>
          <a:effectRef idx="1">
            <a:schemeClr val="accent2"/>
          </a:effectRef>
          <a:fontRef idx="minor">
            <a:schemeClr val="lt1"/>
          </a:fontRef>
        </p:style>
        <p:txBody>
          <a:bodyPr/>
          <a:lstStyle/>
          <a:p>
            <a:pPr marL="0" indent="0" algn="ctr" eaLnBrk="1" hangingPunct="1">
              <a:spcAft>
                <a:spcPts val="1000"/>
              </a:spcAft>
              <a:buFont typeface="Wingdings 2" pitchFamily="18" charset="2"/>
              <a:buNone/>
            </a:pPr>
            <a:endParaRPr lang="en-US" sz="1600" dirty="0">
              <a:solidFill>
                <a:srgbClr val="FFFFFF"/>
              </a:solidFill>
            </a:endParaRPr>
          </a:p>
          <a:p>
            <a:pPr marL="0" indent="0" algn="ctr" eaLnBrk="1" hangingPunct="1">
              <a:spcAft>
                <a:spcPts val="1000"/>
              </a:spcAft>
              <a:buFont typeface="Wingdings 2" pitchFamily="18" charset="2"/>
              <a:buNone/>
            </a:pPr>
            <a:endParaRPr lang="en-US" sz="1600" dirty="0">
              <a:solidFill>
                <a:srgbClr val="FFFFFF"/>
              </a:solidFill>
            </a:endParaRPr>
          </a:p>
          <a:p>
            <a:pPr marL="0" indent="0" algn="ctr" eaLnBrk="1" hangingPunct="1">
              <a:spcAft>
                <a:spcPts val="1000"/>
              </a:spcAft>
              <a:buFont typeface="Wingdings 2" pitchFamily="18" charset="2"/>
              <a:buNone/>
            </a:pPr>
            <a:endParaRPr lang="en-US" sz="1600" dirty="0">
              <a:solidFill>
                <a:srgbClr val="FFFFFF"/>
              </a:solidFill>
            </a:endParaRPr>
          </a:p>
          <a:p>
            <a:pPr marL="0" indent="0" algn="ctr" eaLnBrk="1" hangingPunct="1">
              <a:spcAft>
                <a:spcPts val="1000"/>
              </a:spcAft>
              <a:buFont typeface="Wingdings 2" pitchFamily="18" charset="2"/>
              <a:buNone/>
            </a:pPr>
            <a:r>
              <a:rPr lang="en-US" sz="2400" b="1" dirty="0" err="1">
                <a:solidFill>
                  <a:srgbClr val="FFFFFF"/>
                </a:solidFill>
              </a:rPr>
              <a:t>Declaración</a:t>
            </a:r>
            <a:r>
              <a:rPr lang="en-US" sz="2400" b="1" dirty="0">
                <a:solidFill>
                  <a:srgbClr val="FFFFFF"/>
                </a:solidFill>
              </a:rPr>
              <a:t> de </a:t>
            </a:r>
            <a:r>
              <a:rPr lang="en-US" sz="2400" b="1" dirty="0" err="1">
                <a:solidFill>
                  <a:srgbClr val="FFFFFF"/>
                </a:solidFill>
              </a:rPr>
              <a:t>igualdad</a:t>
            </a:r>
            <a:r>
              <a:rPr lang="en-US" sz="2400" b="1" dirty="0">
                <a:solidFill>
                  <a:srgbClr val="FFFFFF"/>
                </a:solidFill>
              </a:rPr>
              <a:t> de </a:t>
            </a:r>
            <a:r>
              <a:rPr lang="en-US" sz="2400" b="1" dirty="0" err="1">
                <a:solidFill>
                  <a:srgbClr val="FFFFFF"/>
                </a:solidFill>
              </a:rPr>
              <a:t>oportunidad</a:t>
            </a:r>
            <a:r>
              <a:rPr lang="en-US" sz="2400" b="1" dirty="0">
                <a:solidFill>
                  <a:srgbClr val="FFFFFF"/>
                </a:solidFill>
              </a:rPr>
              <a:t> de </a:t>
            </a:r>
            <a:r>
              <a:rPr lang="en-US" sz="2400" b="1" dirty="0" err="1">
                <a:solidFill>
                  <a:srgbClr val="FFFFFF"/>
                </a:solidFill>
              </a:rPr>
              <a:t>empleo</a:t>
            </a:r>
            <a:r>
              <a:rPr lang="en-US" sz="2400" b="1" dirty="0">
                <a:solidFill>
                  <a:srgbClr val="FFFFFF"/>
                </a:solidFill>
              </a:rPr>
              <a:t> </a:t>
            </a:r>
          </a:p>
          <a:p>
            <a:pPr marL="0" indent="0" algn="ctr" eaLnBrk="1" hangingPunct="1">
              <a:spcAft>
                <a:spcPts val="1000"/>
              </a:spcAft>
              <a:buFont typeface="Wingdings 2" pitchFamily="18" charset="2"/>
              <a:buNone/>
            </a:pPr>
            <a:endParaRPr lang="en-US" sz="1600" dirty="0">
              <a:solidFill>
                <a:srgbClr val="FFFFFF"/>
              </a:solidFill>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4179708904"/>
              </p:ext>
            </p:extLst>
          </p:nvPr>
        </p:nvGraphicFramePr>
        <p:xfrm>
          <a:off x="3638550" y="3532188"/>
          <a:ext cx="5227638" cy="323850"/>
        </p:xfrm>
        <a:graphic>
          <a:graphicData uri="http://schemas.openxmlformats.org/presentationml/2006/ole">
            <mc:AlternateContent xmlns:mc="http://schemas.openxmlformats.org/markup-compatibility/2006">
              <mc:Choice xmlns:v="urn:schemas-microsoft-com:vml" Requires="v">
                <p:oleObj spid="_x0000_s48312" name="Document" r:id="rId4" imgW="5245718" imgH="323200" progId="Word.Document.12">
                  <p:embed/>
                </p:oleObj>
              </mc:Choice>
              <mc:Fallback>
                <p:oleObj name="Document" r:id="rId4" imgW="5245718" imgH="323200" progId="Word.Document.12">
                  <p:embed/>
                  <p:pic>
                    <p:nvPicPr>
                      <p:cNvPr id="0" name=""/>
                      <p:cNvPicPr/>
                      <p:nvPr/>
                    </p:nvPicPr>
                    <p:blipFill>
                      <a:blip r:embed="rId5"/>
                      <a:stretch>
                        <a:fillRect/>
                      </a:stretch>
                    </p:blipFill>
                    <p:spPr>
                      <a:xfrm>
                        <a:off x="3638550" y="3532188"/>
                        <a:ext cx="5227638" cy="323850"/>
                      </a:xfrm>
                      <a:prstGeom prst="rect">
                        <a:avLst/>
                      </a:prstGeom>
                    </p:spPr>
                  </p:pic>
                </p:oleObj>
              </mc:Fallback>
            </mc:AlternateContent>
          </a:graphicData>
        </a:graphic>
      </p:graphicFrame>
      <p:graphicFrame>
        <p:nvGraphicFramePr>
          <p:cNvPr id="13" name="Tabla 2">
            <a:extLst>
              <a:ext uri="{FF2B5EF4-FFF2-40B4-BE49-F238E27FC236}">
                <a16:creationId xmlns:a16="http://schemas.microsoft.com/office/drawing/2014/main" id="{531388CC-B80C-4EC0-9372-4D25547A23BC}"/>
              </a:ext>
            </a:extLst>
          </p:cNvPr>
          <p:cNvGraphicFramePr>
            <a:graphicFrameLocks noGrp="1"/>
          </p:cNvGraphicFramePr>
          <p:nvPr>
            <p:extLst>
              <p:ext uri="{D42A27DB-BD31-4B8C-83A1-F6EECF244321}">
                <p14:modId xmlns:p14="http://schemas.microsoft.com/office/powerpoint/2010/main" val="2219681405"/>
              </p:ext>
            </p:extLst>
          </p:nvPr>
        </p:nvGraphicFramePr>
        <p:xfrm>
          <a:off x="3776546" y="137160"/>
          <a:ext cx="5334000" cy="6583680"/>
        </p:xfrm>
        <a:graphic>
          <a:graphicData uri="http://schemas.openxmlformats.org/drawingml/2006/table">
            <a:tbl>
              <a:tblPr firstRow="1" bandRow="1">
                <a:tableStyleId>{BC89EF96-8CEA-46FF-86C4-4CE0E7609802}</a:tableStyleId>
              </a:tblPr>
              <a:tblGrid>
                <a:gridCol w="5334000">
                  <a:extLst>
                    <a:ext uri="{9D8B030D-6E8A-4147-A177-3AD203B41FA5}">
                      <a16:colId xmlns:a16="http://schemas.microsoft.com/office/drawing/2014/main" val="590449342"/>
                    </a:ext>
                  </a:extLst>
                </a:gridCol>
              </a:tblGrid>
              <a:tr h="6583680">
                <a:tc>
                  <a:txBody>
                    <a:bodyPr/>
                    <a:lstStyle/>
                    <a:p>
                      <a:pPr algn="ctr"/>
                      <a:r>
                        <a:rPr kumimoji="0" lang="es-419" sz="1200" kern="1200" dirty="0">
                          <a:solidFill>
                            <a:srgbClr val="FF0000"/>
                          </a:solidFill>
                          <a:effectLst/>
                        </a:rPr>
                        <a:t>LA IGUALDAD DE OPORTUNIDADES ES LA LEY</a:t>
                      </a:r>
                    </a:p>
                    <a:p>
                      <a:pPr algn="just"/>
                      <a:r>
                        <a:rPr kumimoji="0" lang="es-419" sz="950" kern="1200" dirty="0">
                          <a:solidFill>
                            <a:schemeClr val="bg1"/>
                          </a:solidFill>
                          <a:effectLst/>
                        </a:rPr>
                        <a:t>Es ilegal que este destinatario de asistencia financiera federal discrimine sobre las siguientes bases: contra cualquier persona en los Estados Unidos, por motivos de raza, color, religión, sexo (incluido el embarazo, el parto y afecciones médicas relacionadas, estereotipos de sexo, estatus de transgénero e identidad de género), origen nacional (incluido el dominio limitado del inglés), edad, discapacidad o afiliación o creencia política, o contra cualquier beneficiario, solicitante o participante en programas con asistencia financiera bajo el Título I de la Ley de Oportunidades e Innovación de la Fuerza Laboral, sobre la base del estado de ciudadanía del individuo o su participación en cualquier programa o actividad que reciba asistencia financiera de WIOA Título I.</a:t>
                      </a:r>
                    </a:p>
                    <a:p>
                      <a:pPr algn="just"/>
                      <a:r>
                        <a:rPr kumimoji="0" lang="es-419" sz="950" kern="1200" dirty="0">
                          <a:solidFill>
                            <a:schemeClr val="bg1"/>
                          </a:solidFill>
                          <a:effectLst/>
                        </a:rPr>
                        <a:t>El destinatario no debe discriminar en ninguna de las siguientes áreas: decidir quién será admitido o tendrá acceso a cualquier programa o actividad con asistencia financiera de WIOA Título I; brindar oportunidades o tratar a cualquier persona con respecto a dicho programa o actividad; o tomar decisiones de empleo en la administración o en relación con dicho programa o actividad.</a:t>
                      </a:r>
                    </a:p>
                    <a:p>
                      <a:pPr algn="just"/>
                      <a:r>
                        <a:rPr kumimoji="0" lang="es-419" sz="950" kern="1200" dirty="0">
                          <a:solidFill>
                            <a:schemeClr val="bg1"/>
                          </a:solidFill>
                          <a:effectLst/>
                        </a:rPr>
                        <a:t>Los beneficiarios de asistencia financiera federal deben tomar medidas razonables para garantizar que las comunicaciones con las personas con discapacidades sean tan efectivas como las comunicaciones con otros. Esto significa que, previa solicitud y sin costo para la persona, los destinatarios deben proporcionar ayudas y servicios auxiliares adecuados a las personas con discapacidad que reúnan los requisitos.</a:t>
                      </a:r>
                    </a:p>
                    <a:p>
                      <a:pPr algn="just"/>
                      <a:r>
                        <a:rPr kumimoji="0" lang="es-419" sz="950" kern="1200" dirty="0">
                          <a:solidFill>
                            <a:schemeClr val="bg1"/>
                          </a:solidFill>
                          <a:effectLst/>
                        </a:rPr>
                        <a:t>QUÉ HACER SI CREE QUE HA EXPERIMENTADO DISCRIMINACIÓN</a:t>
                      </a:r>
                    </a:p>
                    <a:p>
                      <a:pPr algn="just"/>
                      <a:r>
                        <a:rPr kumimoji="0" lang="es-419" sz="950" kern="1200" dirty="0">
                          <a:solidFill>
                            <a:schemeClr val="bg1"/>
                          </a:solidFill>
                          <a:effectLst/>
                        </a:rPr>
                        <a:t>Si cree que ha sido objeto de discriminación en virtud de un programa o actividad que recibe asistencia financiera de WIOA Título I, puede presentar una queja dentro de los 180 días a partir de la fecha de la supuesta violación, ya sea con el Oficial de Igualdad de Oportunidades del destinatario o la persona que el destinatario ha designado para este propósito;</a:t>
                      </a:r>
                    </a:p>
                    <a:p>
                      <a:pPr algn="just"/>
                      <a:endParaRPr kumimoji="0" lang="en-US" sz="950" kern="1200" dirty="0">
                        <a:solidFill>
                          <a:schemeClr val="bg1"/>
                        </a:solidFill>
                        <a:effectLst/>
                      </a:endParaRPr>
                    </a:p>
                    <a:p>
                      <a:pPr algn="just"/>
                      <a:endParaRPr kumimoji="0" lang="en-US" sz="950" kern="1200" dirty="0">
                        <a:solidFill>
                          <a:schemeClr val="bg1"/>
                        </a:solidFill>
                        <a:effectLst/>
                      </a:endParaRPr>
                    </a:p>
                    <a:p>
                      <a:pPr algn="just"/>
                      <a:endParaRPr kumimoji="0" lang="en-US" sz="950" kern="1200" dirty="0">
                        <a:solidFill>
                          <a:schemeClr val="bg1"/>
                        </a:solidFill>
                        <a:effectLst/>
                      </a:endParaRPr>
                    </a:p>
                    <a:p>
                      <a:pPr algn="just"/>
                      <a:endParaRPr kumimoji="0" lang="en-US" sz="950" kern="1200" dirty="0">
                        <a:solidFill>
                          <a:schemeClr val="bg1"/>
                        </a:solidFill>
                        <a:effectLst/>
                      </a:endParaRPr>
                    </a:p>
                    <a:p>
                      <a:pPr algn="just"/>
                      <a:r>
                        <a:rPr kumimoji="0" lang="en-US" sz="950" kern="1200" dirty="0">
                          <a:solidFill>
                            <a:schemeClr val="bg1"/>
                          </a:solidFill>
                          <a:effectLst/>
                        </a:rPr>
                        <a:t>Director, Civil Rights Center (CRC), U.S. Department of Labor</a:t>
                      </a:r>
                      <a:endParaRPr kumimoji="0" lang="es-419" sz="950" kern="1200" dirty="0">
                        <a:solidFill>
                          <a:schemeClr val="bg1"/>
                        </a:solidFill>
                        <a:effectLst/>
                      </a:endParaRPr>
                    </a:p>
                    <a:p>
                      <a:pPr algn="just"/>
                      <a:r>
                        <a:rPr kumimoji="0" lang="en-US" sz="950" kern="1200" dirty="0">
                          <a:solidFill>
                            <a:schemeClr val="bg1"/>
                          </a:solidFill>
                          <a:effectLst/>
                        </a:rPr>
                        <a:t>200 Constitution Avenue NW, Room N-4123, Washington, DC 20210 </a:t>
                      </a:r>
                      <a:r>
                        <a:rPr kumimoji="0" lang="es-MX" sz="950" kern="1200" dirty="0">
                          <a:solidFill>
                            <a:schemeClr val="bg1"/>
                          </a:solidFill>
                          <a:effectLst/>
                        </a:rPr>
                        <a:t>                                    </a:t>
                      </a:r>
                    </a:p>
                    <a:p>
                      <a:pPr algn="just"/>
                      <a:r>
                        <a:rPr kumimoji="0" lang="es-MX" sz="950" kern="1200" dirty="0">
                          <a:solidFill>
                            <a:schemeClr val="bg1"/>
                          </a:solidFill>
                          <a:effectLst/>
                        </a:rPr>
                        <a:t>o electrónicamente siguiendo las indicaciones en el sitio web de CRC: </a:t>
                      </a:r>
                      <a:r>
                        <a:rPr kumimoji="0" lang="es-MX" sz="950" u="sng" kern="1200" dirty="0">
                          <a:solidFill>
                            <a:schemeClr val="bg1"/>
                          </a:solidFill>
                          <a:effectLst/>
                          <a:hlinkClick r:id="rId6">
                            <a:extLst>
                              <a:ext uri="{A12FA001-AC4F-418D-AE19-62706E023703}">
                                <ahyp:hlinkClr xmlns:ahyp="http://schemas.microsoft.com/office/drawing/2018/hyperlinkcolor" xmlns="" val="tx"/>
                              </a:ext>
                            </a:extLst>
                          </a:hlinkClick>
                        </a:rPr>
                        <a:t>www.dol.gov/crc.</a:t>
                      </a:r>
                      <a:endParaRPr kumimoji="0" lang="es-419" sz="950" kern="1200" dirty="0">
                        <a:solidFill>
                          <a:schemeClr val="bg1"/>
                        </a:solidFill>
                        <a:effectLst/>
                      </a:endParaRPr>
                    </a:p>
                    <a:p>
                      <a:pPr algn="just"/>
                      <a:r>
                        <a:rPr kumimoji="0" lang="es-419" sz="950" kern="1200" dirty="0">
                          <a:solidFill>
                            <a:schemeClr val="bg1"/>
                          </a:solidFill>
                          <a:effectLst/>
                        </a:rPr>
                        <a:t>Si presenta su reclamo ante el destinatario, debe esperar hasta que el destinatario emita un aviso de acción final por escrito, o hasta que hayan transcurrido 90 días (lo que suceda primero), antes de presentarlo ante el Centro de Derechos Civiles (consulte la dirección más arriba). Si el destinatario no le entrega un aviso de acción final por escrito dentro de los 90 días de la fecha que presentó su queja, puede presentar una queja ante CRC antes de recibir ese aviso. Sin embargo, debe presentar su queja CRC dentro de los 30 días de la fecha límite de 90 días (en otras palabras, dentro de los 120 días posteriores al día en que presentó su queja ante el destinatario). Si el destinatario le entrega un aviso de acción final por escrito sobre su queja, pero usted no está satisfecho con la decisión o resolución, puede presentar una queja ante CRC. Debe presentar su queja a CRC dentro de los 30 días de la fecha en que recibió el  aviso de acción final.</a:t>
                      </a:r>
                      <a:endParaRPr lang="es-419" sz="950" dirty="0">
                        <a:solidFill>
                          <a:schemeClr val="bg1"/>
                        </a:solidFill>
                      </a:endParaRPr>
                    </a:p>
                  </a:txBody>
                  <a:tcPr>
                    <a:solidFill>
                      <a:schemeClr val="tx1"/>
                    </a:solidFill>
                  </a:tcPr>
                </a:tc>
                <a:extLst>
                  <a:ext uri="{0D108BD9-81ED-4DB2-BD59-A6C34878D82A}">
                    <a16:rowId xmlns:a16="http://schemas.microsoft.com/office/drawing/2014/main" val="587603544"/>
                  </a:ext>
                </a:extLst>
              </a:tr>
            </a:tbl>
          </a:graphicData>
        </a:graphic>
      </p:graphicFrame>
      <p:pic>
        <p:nvPicPr>
          <p:cNvPr id="14" name="Imagen 3">
            <a:extLst>
              <a:ext uri="{FF2B5EF4-FFF2-40B4-BE49-F238E27FC236}">
                <a16:creationId xmlns:a16="http://schemas.microsoft.com/office/drawing/2014/main" id="{8FB40DC9-7058-43E7-B64E-4F448EC16614}"/>
              </a:ext>
            </a:extLst>
          </p:cNvPr>
          <p:cNvPicPr>
            <a:picLocks noChangeAspect="1"/>
          </p:cNvPicPr>
          <p:nvPr/>
        </p:nvPicPr>
        <p:blipFill>
          <a:blip r:embed="rId7"/>
          <a:stretch>
            <a:fillRect/>
          </a:stretch>
        </p:blipFill>
        <p:spPr>
          <a:xfrm>
            <a:off x="3776546" y="3986212"/>
            <a:ext cx="5334000" cy="409575"/>
          </a:xfrm>
          <a:prstGeom prst="rect">
            <a:avLst/>
          </a:prstGeom>
        </p:spPr>
      </p:pic>
    </p:spTree>
    <p:extLst>
      <p:ext uri="{BB962C8B-B14F-4D97-AF65-F5344CB8AC3E}">
        <p14:creationId xmlns:p14="http://schemas.microsoft.com/office/powerpoint/2010/main" val="3381536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p:cNvSpPr>
          <p:nvPr>
            <p:ph idx="1"/>
          </p:nvPr>
        </p:nvSpPr>
        <p:spPr>
          <a:xfrm>
            <a:off x="457200" y="1899138"/>
            <a:ext cx="8229600" cy="4525963"/>
          </a:xfrm>
        </p:spPr>
        <p:txBody>
          <a:bodyPr/>
          <a:lstStyle/>
          <a:p>
            <a:pPr algn="ctr">
              <a:lnSpc>
                <a:spcPct val="150000"/>
              </a:lnSpc>
              <a:buNone/>
            </a:pPr>
            <a:r>
              <a:rPr lang="es-419" dirty="0"/>
              <a:t>Brindar asistencia a los trabajadores afectados por las importaciones extranjeras para que regresen a un empleo adecuado lo más pronto posible.</a:t>
            </a:r>
            <a:endParaRPr lang="en-US" sz="3200" dirty="0"/>
          </a:p>
        </p:txBody>
      </p:sp>
      <p:sp>
        <p:nvSpPr>
          <p:cNvPr id="2" name="Rectangle 2"/>
          <p:cNvSpPr>
            <a:spLocks noGrp="1"/>
          </p:cNvSpPr>
          <p:nvPr>
            <p:ph type="title"/>
          </p:nvPr>
        </p:nvSpPr>
        <p:spPr>
          <a:xfrm>
            <a:off x="457200" y="762000"/>
            <a:ext cx="8229600" cy="1143000"/>
          </a:xfrm>
        </p:spPr>
        <p:txBody>
          <a:bodyPr/>
          <a:lstStyle/>
          <a:p>
            <a:pPr algn="ctr">
              <a:defRPr/>
            </a:pPr>
            <a:r>
              <a:rPr lang="en-US" sz="4000" dirty="0" err="1">
                <a:solidFill>
                  <a:schemeClr val="tx2">
                    <a:lumMod val="50000"/>
                  </a:schemeClr>
                </a:solidFill>
              </a:rPr>
              <a:t>Objetivo</a:t>
            </a:r>
            <a:r>
              <a:rPr lang="en-US" sz="4000" dirty="0">
                <a:solidFill>
                  <a:schemeClr val="tx2">
                    <a:lumMod val="50000"/>
                  </a:schemeClr>
                </a:solidFill>
              </a:rPr>
              <a:t> de TAA</a:t>
            </a:r>
          </a:p>
        </p:txBody>
      </p:sp>
      <p:graphicFrame>
        <p:nvGraphicFramePr>
          <p:cNvPr id="3074" name="Object 4"/>
          <p:cNvGraphicFramePr>
            <a:graphicFrameLocks noChangeAspect="1"/>
          </p:cNvGraphicFramePr>
          <p:nvPr/>
        </p:nvGraphicFramePr>
        <p:xfrm>
          <a:off x="2667000" y="4003675"/>
          <a:ext cx="3848100" cy="2092325"/>
        </p:xfrm>
        <a:graphic>
          <a:graphicData uri="http://schemas.openxmlformats.org/presentationml/2006/ole">
            <mc:AlternateContent xmlns:mc="http://schemas.openxmlformats.org/markup-compatibility/2006">
              <mc:Choice xmlns:v="urn:schemas-microsoft-com:vml" Requires="v">
                <p:oleObj spid="_x0000_s31934" name="Clip" r:id="rId4" imgW="4519440" imgH="3466800" progId="">
                  <p:embed/>
                </p:oleObj>
              </mc:Choice>
              <mc:Fallback>
                <p:oleObj name="Clip" r:id="rId4" imgW="4519440" imgH="34668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4003675"/>
                        <a:ext cx="3848100" cy="209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077" name="Picture 9"/>
          <p:cNvPicPr>
            <a:picLocks noChangeAspect="1" noChangeArrowheads="1"/>
          </p:cNvPicPr>
          <p:nvPr/>
        </p:nvPicPr>
        <p:blipFill>
          <a:blip r:embed="rId6" cstate="print"/>
          <a:srcRect/>
          <a:stretch>
            <a:fillRect/>
          </a:stretch>
        </p:blipFill>
        <p:spPr bwMode="auto">
          <a:xfrm>
            <a:off x="28575" y="0"/>
            <a:ext cx="2333625" cy="838200"/>
          </a:xfrm>
          <a:prstGeom prst="rect">
            <a:avLst/>
          </a:prstGeom>
          <a:noFill/>
          <a:ln w="9525">
            <a:noFill/>
            <a:miter lim="800000"/>
            <a:headEnd/>
            <a:tailEnd/>
          </a:ln>
        </p:spPr>
      </p:pic>
      <p:pic>
        <p:nvPicPr>
          <p:cNvPr id="3078" name="Picture 10"/>
          <p:cNvPicPr>
            <a:picLocks noChangeAspect="1" noChangeArrowheads="1"/>
          </p:cNvPicPr>
          <p:nvPr/>
        </p:nvPicPr>
        <p:blipFill>
          <a:blip r:embed="rId7" cstate="print"/>
          <a:srcRect/>
          <a:stretch>
            <a:fillRect/>
          </a:stretch>
        </p:blipFill>
        <p:spPr bwMode="auto">
          <a:xfrm>
            <a:off x="2057400" y="0"/>
            <a:ext cx="7086600" cy="838200"/>
          </a:xfrm>
          <a:prstGeom prst="rect">
            <a:avLst/>
          </a:prstGeom>
          <a:noFill/>
          <a:ln w="9525">
            <a:noFill/>
            <a:miter lim="800000"/>
            <a:headEnd/>
            <a:tailEnd/>
          </a:ln>
        </p:spPr>
      </p:pic>
    </p:spTree>
    <p:extLst>
      <p:ext uri="{BB962C8B-B14F-4D97-AF65-F5344CB8AC3E}">
        <p14:creationId xmlns:p14="http://schemas.microsoft.com/office/powerpoint/2010/main" val="4290745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3"/>
          <p:cNvSpPr>
            <a:spLocks noGrp="1"/>
          </p:cNvSpPr>
          <p:nvPr>
            <p:ph idx="1"/>
          </p:nvPr>
        </p:nvSpPr>
        <p:spPr>
          <a:xfrm>
            <a:off x="530225" y="1905000"/>
            <a:ext cx="8308975" cy="4038600"/>
          </a:xfrm>
        </p:spPr>
        <p:txBody>
          <a:bodyPr>
            <a:normAutofit/>
          </a:bodyPr>
          <a:lstStyle/>
          <a:p>
            <a:pPr>
              <a:lnSpc>
                <a:spcPct val="150000"/>
              </a:lnSpc>
            </a:pPr>
            <a:r>
              <a:rPr lang="en-US" sz="2400" dirty="0"/>
              <a:t> </a:t>
            </a:r>
            <a:r>
              <a:rPr lang="es-419" sz="2400" dirty="0"/>
              <a:t>A</a:t>
            </a:r>
            <a:r>
              <a:rPr lang="es-419" dirty="0"/>
              <a:t>plican condiciones de apoyo a los ingresos (TRA)</a:t>
            </a:r>
          </a:p>
          <a:p>
            <a:pPr>
              <a:lnSpc>
                <a:spcPct val="150000"/>
              </a:lnSpc>
            </a:pPr>
            <a:r>
              <a:rPr lang="es-419" sz="2400" dirty="0"/>
              <a:t>Capacitación</a:t>
            </a:r>
            <a:endParaRPr lang="en-US" sz="2400" dirty="0"/>
          </a:p>
          <a:p>
            <a:pPr eaLnBrk="1" hangingPunct="1">
              <a:lnSpc>
                <a:spcPct val="150000"/>
              </a:lnSpc>
            </a:pPr>
            <a:r>
              <a:rPr lang="en-US" sz="2400" dirty="0" err="1"/>
              <a:t>Beneficio</a:t>
            </a:r>
            <a:r>
              <a:rPr lang="en-US" sz="2400" dirty="0"/>
              <a:t> de </a:t>
            </a:r>
            <a:r>
              <a:rPr lang="en-US" sz="2400" dirty="0" err="1"/>
              <a:t>búsqueda</a:t>
            </a:r>
            <a:r>
              <a:rPr lang="en-US" sz="2400" dirty="0"/>
              <a:t> de </a:t>
            </a:r>
            <a:r>
              <a:rPr lang="en-US" sz="2400" dirty="0" err="1"/>
              <a:t>empleo</a:t>
            </a:r>
            <a:endParaRPr lang="en-US" sz="2400" dirty="0"/>
          </a:p>
          <a:p>
            <a:pPr eaLnBrk="1" hangingPunct="1">
              <a:lnSpc>
                <a:spcPct val="150000"/>
              </a:lnSpc>
            </a:pPr>
            <a:r>
              <a:rPr lang="en-US" sz="2400" dirty="0" err="1"/>
              <a:t>Beneficio</a:t>
            </a:r>
            <a:r>
              <a:rPr lang="en-US" sz="2400" dirty="0"/>
              <a:t> de </a:t>
            </a:r>
            <a:r>
              <a:rPr lang="en-US" sz="2400" dirty="0" err="1"/>
              <a:t>reubicación</a:t>
            </a:r>
            <a:endParaRPr lang="en-US" sz="2400" dirty="0"/>
          </a:p>
          <a:p>
            <a:pPr>
              <a:lnSpc>
                <a:spcPct val="150000"/>
              </a:lnSpc>
            </a:pPr>
            <a:r>
              <a:rPr lang="en-US" sz="2400" dirty="0" err="1"/>
              <a:t>Asistencia</a:t>
            </a:r>
            <a:r>
              <a:rPr lang="en-US" sz="2400" dirty="0"/>
              <a:t> de </a:t>
            </a:r>
            <a:r>
              <a:rPr lang="en-US" sz="2400" dirty="0" err="1"/>
              <a:t>ajuste</a:t>
            </a:r>
            <a:r>
              <a:rPr lang="en-US" sz="2400" dirty="0"/>
              <a:t> </a:t>
            </a:r>
            <a:r>
              <a:rPr lang="en-US" sz="2400" dirty="0" err="1"/>
              <a:t>comercial</a:t>
            </a:r>
            <a:r>
              <a:rPr lang="en-US" sz="2400" dirty="0"/>
              <a:t> de </a:t>
            </a:r>
            <a:r>
              <a:rPr lang="en-US" sz="2400" dirty="0" err="1"/>
              <a:t>reempleo</a:t>
            </a:r>
            <a:r>
              <a:rPr lang="en-US" sz="2400" dirty="0"/>
              <a:t> (RTAA)</a:t>
            </a:r>
          </a:p>
          <a:p>
            <a:pPr>
              <a:lnSpc>
                <a:spcPct val="150000"/>
              </a:lnSpc>
            </a:pPr>
            <a:r>
              <a:rPr lang="en-US" sz="2400" dirty="0" err="1"/>
              <a:t>Crédito</a:t>
            </a:r>
            <a:r>
              <a:rPr lang="en-US" sz="2400" dirty="0"/>
              <a:t> fiscal por </a:t>
            </a:r>
            <a:r>
              <a:rPr lang="en-US" sz="2400" dirty="0" err="1"/>
              <a:t>cobertura</a:t>
            </a:r>
            <a:r>
              <a:rPr lang="en-US" sz="2400" dirty="0"/>
              <a:t> de </a:t>
            </a:r>
            <a:r>
              <a:rPr lang="en-US" sz="2400" dirty="0" err="1"/>
              <a:t>salud</a:t>
            </a:r>
            <a:r>
              <a:rPr lang="en-US" sz="2400" dirty="0"/>
              <a:t> (HCTC)</a:t>
            </a:r>
          </a:p>
          <a:p>
            <a:pPr marL="0" indent="0">
              <a:lnSpc>
                <a:spcPct val="150000"/>
              </a:lnSpc>
              <a:buNone/>
            </a:pPr>
            <a:endParaRPr lang="en-US" sz="2400" dirty="0"/>
          </a:p>
          <a:p>
            <a:pPr marL="0" indent="0" eaLnBrk="1" hangingPunct="1">
              <a:buNone/>
            </a:pPr>
            <a:endParaRPr lang="en-US" i="1" dirty="0"/>
          </a:p>
        </p:txBody>
      </p:sp>
      <p:sp>
        <p:nvSpPr>
          <p:cNvPr id="70658" name="Rectangle 2"/>
          <p:cNvSpPr>
            <a:spLocks noGrp="1"/>
          </p:cNvSpPr>
          <p:nvPr>
            <p:ph type="title"/>
          </p:nvPr>
        </p:nvSpPr>
        <p:spPr>
          <a:xfrm>
            <a:off x="415925" y="1066800"/>
            <a:ext cx="8308975" cy="676275"/>
          </a:xfrm>
        </p:spPr>
        <p:txBody>
          <a:bodyPr/>
          <a:lstStyle/>
          <a:p>
            <a:pPr algn="ctr">
              <a:defRPr/>
            </a:pPr>
            <a:r>
              <a:rPr lang="es-419" sz="3200" b="1" dirty="0">
                <a:solidFill>
                  <a:schemeClr val="tx2">
                    <a:lumMod val="50000"/>
                  </a:schemeClr>
                </a:solidFill>
              </a:rPr>
              <a:t>Beneficios de TAA y servicios de reempleo</a:t>
            </a:r>
            <a:endParaRPr lang="en-US" sz="3200" b="1" dirty="0">
              <a:solidFill>
                <a:schemeClr val="tx2">
                  <a:lumMod val="50000"/>
                </a:schemeClr>
              </a:solidFill>
            </a:endParaRPr>
          </a:p>
        </p:txBody>
      </p:sp>
      <p:pic>
        <p:nvPicPr>
          <p:cNvPr id="128003" name="Picture 9" descr="C:\Users\Anna\AppData\Local\Microsoft\Windows\Temporary Internet Files\Content.IE5\FRAM10UZ\MPj04331690000[1].jpg"/>
          <p:cNvPicPr>
            <a:picLocks noChangeAspect="1" noChangeArrowheads="1"/>
          </p:cNvPicPr>
          <p:nvPr/>
        </p:nvPicPr>
        <p:blipFill>
          <a:blip r:embed="rId3" cstate="print"/>
          <a:srcRect/>
          <a:stretch>
            <a:fillRect/>
          </a:stretch>
        </p:blipFill>
        <p:spPr bwMode="auto">
          <a:xfrm>
            <a:off x="5715000" y="2567781"/>
            <a:ext cx="2743200" cy="1722438"/>
          </a:xfrm>
          <a:prstGeom prst="rect">
            <a:avLst/>
          </a:prstGeom>
          <a:noFill/>
          <a:ln w="9525">
            <a:noFill/>
            <a:miter lim="800000"/>
            <a:headEnd/>
            <a:tailEnd/>
          </a:ln>
        </p:spPr>
      </p:pic>
    </p:spTree>
    <p:extLst>
      <p:ext uri="{BB962C8B-B14F-4D97-AF65-F5344CB8AC3E}">
        <p14:creationId xmlns:p14="http://schemas.microsoft.com/office/powerpoint/2010/main" val="802236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69" name="Picture 2" descr="C:\Users\Anna\AppData\Local\Microsoft\Windows\Temporary Internet Files\Content.IE5\2K0J8ELH\MCj04401250000[1].wmf"/>
          <p:cNvPicPr>
            <a:picLocks noChangeAspect="1" noChangeArrowheads="1"/>
          </p:cNvPicPr>
          <p:nvPr/>
        </p:nvPicPr>
        <p:blipFill>
          <a:blip r:embed="rId3" cstate="print"/>
          <a:srcRect/>
          <a:stretch>
            <a:fillRect/>
          </a:stretch>
        </p:blipFill>
        <p:spPr bwMode="auto">
          <a:xfrm>
            <a:off x="457200" y="1143000"/>
            <a:ext cx="8229600" cy="703263"/>
          </a:xfrm>
          <a:prstGeom prst="rect">
            <a:avLst/>
          </a:prstGeom>
          <a:noFill/>
          <a:ln w="9525">
            <a:noFill/>
            <a:miter lim="800000"/>
            <a:headEnd/>
            <a:tailEnd/>
          </a:ln>
        </p:spPr>
      </p:pic>
      <p:sp>
        <p:nvSpPr>
          <p:cNvPr id="38914" name="Title 1"/>
          <p:cNvSpPr>
            <a:spLocks noGrp="1"/>
          </p:cNvSpPr>
          <p:nvPr>
            <p:ph type="title" idx="4294967295"/>
          </p:nvPr>
        </p:nvSpPr>
        <p:spPr>
          <a:xfrm>
            <a:off x="228600" y="1063625"/>
            <a:ext cx="8762999" cy="828675"/>
          </a:xfrm>
        </p:spPr>
        <p:txBody>
          <a:bodyPr rtlCol="0">
            <a:normAutofit/>
          </a:bodyPr>
          <a:lstStyle/>
          <a:p>
            <a:pPr algn="ctr">
              <a:defRPr/>
            </a:pPr>
            <a:r>
              <a:rPr lang="es-419" sz="4200" dirty="0">
                <a:solidFill>
                  <a:schemeClr val="tx2">
                    <a:lumMod val="50000"/>
                  </a:schemeClr>
                </a:solidFill>
                <a:effectLst>
                  <a:outerShdw blurRad="38100" dist="38100" dir="2700000" algn="tl">
                    <a:srgbClr val="C0C0C0"/>
                  </a:outerShdw>
                </a:effectLst>
              </a:rPr>
              <a:t>¿Qué es la exoneración de capacitación?</a:t>
            </a:r>
            <a:endParaRPr lang="en-US" sz="4200" dirty="0">
              <a:solidFill>
                <a:schemeClr val="tx2">
                  <a:lumMod val="50000"/>
                </a:schemeClr>
              </a:solidFill>
              <a:effectLst>
                <a:outerShdw blurRad="38100" dist="38100" dir="2700000" algn="tl">
                  <a:srgbClr val="C0C0C0"/>
                </a:outerShdw>
              </a:effectLst>
            </a:endParaRPr>
          </a:p>
        </p:txBody>
      </p:sp>
      <p:sp>
        <p:nvSpPr>
          <p:cNvPr id="38915" name="Content Placeholder 4"/>
          <p:cNvSpPr>
            <a:spLocks noGrp="1"/>
          </p:cNvSpPr>
          <p:nvPr>
            <p:ph idx="4294967295"/>
          </p:nvPr>
        </p:nvSpPr>
        <p:spPr>
          <a:xfrm>
            <a:off x="228600" y="1981200"/>
            <a:ext cx="8763000" cy="4191000"/>
          </a:xfrm>
        </p:spPr>
        <p:txBody>
          <a:bodyPr>
            <a:normAutofit fontScale="62500" lnSpcReduction="20000"/>
          </a:bodyPr>
          <a:lstStyle/>
          <a:p>
            <a:pPr marL="0" indent="0" eaLnBrk="1" hangingPunct="1">
              <a:lnSpc>
                <a:spcPct val="80000"/>
              </a:lnSpc>
              <a:buFont typeface="Wingdings" pitchFamily="2" charset="2"/>
              <a:buNone/>
              <a:defRPr/>
            </a:pPr>
            <a:endParaRPr lang="en-US" sz="2500" dirty="0"/>
          </a:p>
          <a:p>
            <a:pPr marL="0" indent="0" eaLnBrk="1" hangingPunct="1">
              <a:lnSpc>
                <a:spcPct val="90000"/>
              </a:lnSpc>
              <a:buFont typeface="Arial" charset="0"/>
              <a:buChar char="•"/>
              <a:defRPr/>
            </a:pPr>
            <a:endParaRPr lang="en-US" dirty="0"/>
          </a:p>
          <a:p>
            <a:pPr marL="0" indent="0">
              <a:buNone/>
            </a:pPr>
            <a:r>
              <a:rPr lang="es-419" sz="2400" dirty="0"/>
              <a:t>La fecha límite para la inscripción en la capacitación solo se puede exonerar si la inscripción en la capacitación no es factible o apropiada por uno o más de los siguientes motivos:</a:t>
            </a:r>
            <a:endParaRPr lang="en-US" sz="2400" dirty="0"/>
          </a:p>
          <a:p>
            <a:pPr marL="0" indent="0">
              <a:buNone/>
            </a:pPr>
            <a:endParaRPr lang="en-US" sz="2400" dirty="0"/>
          </a:p>
          <a:p>
            <a:r>
              <a:rPr lang="en-US" sz="2400" b="1" dirty="0" err="1"/>
              <a:t>Salud</a:t>
            </a:r>
            <a:r>
              <a:rPr lang="en-US" sz="2400" dirty="0"/>
              <a:t> – </a:t>
            </a:r>
            <a:r>
              <a:rPr lang="es-419" sz="2400" dirty="0"/>
              <a:t>No puede participar o completar la capacitación debido a su salud. (Esto no lo exime de los requisitos relacionados con la disponibilidad para el trabajo, la búsqueda activa de trabajo o la negativa a aceptar trabajo según las leyes federales o estatales de compensación por desempleo).</a:t>
            </a:r>
            <a:endParaRPr lang="en-US" sz="2400" dirty="0"/>
          </a:p>
          <a:p>
            <a:pPr marL="0" indent="0">
              <a:buNone/>
            </a:pPr>
            <a:endParaRPr lang="en-US" sz="2400" dirty="0"/>
          </a:p>
          <a:p>
            <a:r>
              <a:rPr lang="en-US" sz="2400" b="1" dirty="0" err="1"/>
              <a:t>Inscripción</a:t>
            </a:r>
            <a:r>
              <a:rPr lang="en-US" sz="2400" b="1" dirty="0"/>
              <a:t> no disponible</a:t>
            </a:r>
            <a:r>
              <a:rPr lang="en-US" sz="2400" dirty="0"/>
              <a:t> – </a:t>
            </a:r>
            <a:r>
              <a:rPr lang="es-419" sz="2400" dirty="0"/>
              <a:t>La primera fecha de inscripción disponible para la capacitación aprobada es dentro de los 60 días posteriores a la fecha de emisión de la exoneración o, si es posterior, existen circunstancias atenuantes para la demora en la inscripción.</a:t>
            </a:r>
            <a:endParaRPr lang="en-US" sz="2400" dirty="0"/>
          </a:p>
          <a:p>
            <a:pPr marL="0" indent="0">
              <a:buNone/>
            </a:pPr>
            <a:endParaRPr lang="en-US" sz="2400" dirty="0"/>
          </a:p>
          <a:p>
            <a:r>
              <a:rPr lang="en-US" sz="2400" b="1" dirty="0" err="1"/>
              <a:t>Capacitación</a:t>
            </a:r>
            <a:r>
              <a:rPr lang="en-US" sz="2400" b="1" dirty="0"/>
              <a:t> no disponible </a:t>
            </a:r>
            <a:r>
              <a:rPr lang="en-US" sz="2400" dirty="0"/>
              <a:t>– </a:t>
            </a:r>
            <a:r>
              <a:rPr lang="es-419" sz="2400" dirty="0"/>
              <a:t>La capacitación no está razonablemente disponible, la capacitación adecuada a un costo razonable no está disponible o los fondos de capacitación no están disponibles.</a:t>
            </a:r>
            <a:endParaRPr lang="en-US" sz="2400" dirty="0"/>
          </a:p>
          <a:p>
            <a:pPr marL="0" indent="0" eaLnBrk="1" hangingPunct="1">
              <a:lnSpc>
                <a:spcPct val="80000"/>
              </a:lnSpc>
              <a:buFont typeface="Arial" charset="0"/>
              <a:buNone/>
              <a:defRPr/>
            </a:pPr>
            <a:endParaRPr lang="en-US" sz="2500" dirty="0"/>
          </a:p>
          <a:p>
            <a:pPr marL="0" indent="0" eaLnBrk="1" hangingPunct="1">
              <a:lnSpc>
                <a:spcPct val="80000"/>
              </a:lnSpc>
              <a:buFont typeface="Wingdings" pitchFamily="2" charset="2"/>
              <a:buNone/>
              <a:defRPr/>
            </a:pPr>
            <a:r>
              <a:rPr lang="en-US" sz="2500" dirty="0"/>
              <a:t/>
            </a:r>
            <a:br>
              <a:rPr lang="en-US" sz="2500" dirty="0"/>
            </a:br>
            <a:endParaRPr lang="en-US" sz="2500" dirty="0"/>
          </a:p>
        </p:txBody>
      </p:sp>
    </p:spTree>
    <p:extLst>
      <p:ext uri="{BB962C8B-B14F-4D97-AF65-F5344CB8AC3E}">
        <p14:creationId xmlns:p14="http://schemas.microsoft.com/office/powerpoint/2010/main" val="1461809502"/>
      </p:ext>
    </p:ext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p:cNvSpPr>
          <p:nvPr>
            <p:ph type="title"/>
          </p:nvPr>
        </p:nvSpPr>
        <p:spPr>
          <a:xfrm>
            <a:off x="457200" y="990600"/>
            <a:ext cx="8229600" cy="1143000"/>
          </a:xfrm>
        </p:spPr>
        <p:txBody>
          <a:bodyPr rtlCol="0"/>
          <a:lstStyle/>
          <a:p>
            <a:pPr algn="ctr" eaLnBrk="1" fontAlgn="auto" hangingPunct="1">
              <a:spcAft>
                <a:spcPts val="0"/>
              </a:spcAft>
              <a:defRPr/>
            </a:pPr>
            <a:r>
              <a:rPr lang="en-US" sz="4000" dirty="0" err="1">
                <a:solidFill>
                  <a:schemeClr val="tx2">
                    <a:lumMod val="50000"/>
                  </a:schemeClr>
                </a:solidFill>
              </a:rPr>
              <a:t>Capacitación</a:t>
            </a:r>
            <a:r>
              <a:rPr lang="en-US" sz="4000" dirty="0">
                <a:solidFill>
                  <a:schemeClr val="tx2">
                    <a:lumMod val="50000"/>
                  </a:schemeClr>
                </a:solidFill>
              </a:rPr>
              <a:t> TAA </a:t>
            </a:r>
          </a:p>
        </p:txBody>
      </p:sp>
      <p:pic>
        <p:nvPicPr>
          <p:cNvPr id="14355" name="Picture 19" descr="http://www.ypm.ltd.uk/images/uploads/page_image_1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299212"/>
            <a:ext cx="3886200" cy="33834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p:nvPr>
        </p:nvSpPr>
        <p:spPr>
          <a:xfrm>
            <a:off x="415925" y="1143000"/>
            <a:ext cx="8308975" cy="523875"/>
          </a:xfrm>
        </p:spPr>
        <p:txBody>
          <a:bodyPr>
            <a:noAutofit/>
          </a:bodyPr>
          <a:lstStyle/>
          <a:p>
            <a:pPr algn="ctr">
              <a:defRPr/>
            </a:pPr>
            <a:r>
              <a:rPr lang="es-419" sz="4000" b="1" dirty="0">
                <a:solidFill>
                  <a:schemeClr val="tx2">
                    <a:lumMod val="50000"/>
                  </a:schemeClr>
                </a:solidFill>
              </a:rPr>
              <a:t>¿Qué tipo de capacitaciones están disponibles?</a:t>
            </a:r>
            <a:endParaRPr lang="en-US" sz="4000" b="1" dirty="0">
              <a:solidFill>
                <a:schemeClr val="tx2">
                  <a:lumMod val="50000"/>
                </a:schemeClr>
              </a:solidFill>
            </a:endParaRPr>
          </a:p>
        </p:txBody>
      </p:sp>
      <p:sp>
        <p:nvSpPr>
          <p:cNvPr id="12291" name="Rectangle 3"/>
          <p:cNvSpPr>
            <a:spLocks noGrp="1"/>
          </p:cNvSpPr>
          <p:nvPr>
            <p:ph idx="1"/>
          </p:nvPr>
        </p:nvSpPr>
        <p:spPr>
          <a:xfrm>
            <a:off x="381000" y="2057400"/>
            <a:ext cx="8308975" cy="3962400"/>
          </a:xfrm>
        </p:spPr>
        <p:txBody>
          <a:bodyPr>
            <a:normAutofit lnSpcReduction="10000"/>
          </a:bodyPr>
          <a:lstStyle/>
          <a:p>
            <a:pPr eaLnBrk="1" hangingPunct="1">
              <a:lnSpc>
                <a:spcPct val="90000"/>
              </a:lnSpc>
              <a:spcBef>
                <a:spcPct val="0"/>
              </a:spcBef>
              <a:spcAft>
                <a:spcPts val="1200"/>
              </a:spcAft>
              <a:buFontTx/>
              <a:buChar char="•"/>
            </a:pPr>
            <a:r>
              <a:rPr lang="en-US" dirty="0" err="1"/>
              <a:t>Capacitación</a:t>
            </a:r>
            <a:r>
              <a:rPr lang="en-US" dirty="0"/>
              <a:t> en el </a:t>
            </a:r>
            <a:r>
              <a:rPr lang="en-US" dirty="0" err="1"/>
              <a:t>trabajo</a:t>
            </a:r>
            <a:endParaRPr lang="en-US" dirty="0"/>
          </a:p>
          <a:p>
            <a:pPr eaLnBrk="1" hangingPunct="1">
              <a:lnSpc>
                <a:spcPct val="90000"/>
              </a:lnSpc>
              <a:spcBef>
                <a:spcPct val="0"/>
              </a:spcBef>
              <a:spcAft>
                <a:spcPts val="1200"/>
              </a:spcAft>
              <a:buFontTx/>
              <a:buChar char="•"/>
            </a:pPr>
            <a:r>
              <a:rPr lang="en-US" dirty="0" err="1"/>
              <a:t>Capacitación</a:t>
            </a:r>
            <a:r>
              <a:rPr lang="en-US" dirty="0"/>
              <a:t> </a:t>
            </a:r>
            <a:r>
              <a:rPr lang="en-US" dirty="0" err="1"/>
              <a:t>personalizada</a:t>
            </a:r>
            <a:endParaRPr lang="en-US" dirty="0"/>
          </a:p>
          <a:p>
            <a:pPr eaLnBrk="1" hangingPunct="1">
              <a:lnSpc>
                <a:spcPct val="90000"/>
              </a:lnSpc>
              <a:spcBef>
                <a:spcPct val="0"/>
              </a:spcBef>
              <a:spcAft>
                <a:spcPts val="1200"/>
              </a:spcAft>
              <a:buFontTx/>
              <a:buChar char="•"/>
            </a:pPr>
            <a:r>
              <a:rPr lang="en-US" dirty="0" err="1"/>
              <a:t>Programas</a:t>
            </a:r>
            <a:r>
              <a:rPr lang="en-US" dirty="0"/>
              <a:t> de </a:t>
            </a:r>
            <a:r>
              <a:rPr lang="en-US" dirty="0" err="1"/>
              <a:t>pasantías</a:t>
            </a:r>
            <a:endParaRPr lang="en-US" dirty="0"/>
          </a:p>
          <a:p>
            <a:pPr eaLnBrk="1" hangingPunct="1">
              <a:lnSpc>
                <a:spcPct val="90000"/>
              </a:lnSpc>
              <a:spcBef>
                <a:spcPct val="0"/>
              </a:spcBef>
              <a:spcAft>
                <a:spcPts val="1200"/>
              </a:spcAft>
              <a:buFontTx/>
              <a:buChar char="•"/>
            </a:pPr>
            <a:r>
              <a:rPr lang="en-US" dirty="0" err="1"/>
              <a:t>Apredizaje</a:t>
            </a:r>
            <a:r>
              <a:rPr lang="en-US" dirty="0"/>
              <a:t> a </a:t>
            </a:r>
            <a:r>
              <a:rPr lang="en-US" dirty="0" err="1"/>
              <a:t>distancia</a:t>
            </a:r>
            <a:r>
              <a:rPr lang="en-US" dirty="0"/>
              <a:t> (</a:t>
            </a:r>
            <a:r>
              <a:rPr lang="en-US" dirty="0" err="1"/>
              <a:t>tiene</a:t>
            </a:r>
            <a:r>
              <a:rPr lang="en-US" dirty="0"/>
              <a:t> </a:t>
            </a:r>
            <a:r>
              <a:rPr lang="en-US" dirty="0" err="1"/>
              <a:t>rquisitos</a:t>
            </a:r>
            <a:r>
              <a:rPr lang="en-US" dirty="0"/>
              <a:t>)</a:t>
            </a:r>
          </a:p>
          <a:p>
            <a:pPr>
              <a:lnSpc>
                <a:spcPct val="90000"/>
              </a:lnSpc>
              <a:spcBef>
                <a:spcPct val="0"/>
              </a:spcBef>
              <a:spcAft>
                <a:spcPts val="1200"/>
              </a:spcAft>
              <a:buFontTx/>
              <a:buChar char="•"/>
            </a:pPr>
            <a:r>
              <a:rPr lang="en-US" dirty="0" err="1"/>
              <a:t>Capacitación</a:t>
            </a:r>
            <a:r>
              <a:rPr lang="en-US" dirty="0"/>
              <a:t> </a:t>
            </a:r>
            <a:r>
              <a:rPr lang="en-US" dirty="0" err="1"/>
              <a:t>en</a:t>
            </a:r>
            <a:r>
              <a:rPr lang="en-US" dirty="0"/>
              <a:t> aula/</a:t>
            </a:r>
            <a:r>
              <a:rPr lang="en-US" dirty="0" err="1"/>
              <a:t>ocupacional</a:t>
            </a:r>
            <a:endParaRPr lang="en-US" dirty="0"/>
          </a:p>
          <a:p>
            <a:pPr>
              <a:lnSpc>
                <a:spcPct val="90000"/>
              </a:lnSpc>
              <a:spcBef>
                <a:spcPct val="0"/>
              </a:spcBef>
              <a:spcAft>
                <a:spcPts val="1200"/>
              </a:spcAft>
              <a:buFontTx/>
              <a:buChar char="•"/>
            </a:pPr>
            <a:r>
              <a:rPr lang="es-419" dirty="0"/>
              <a:t>Capacitación de recuperación para obtener su GED o cursos de desarrollo</a:t>
            </a:r>
            <a:endParaRPr lang="en-US" dirty="0"/>
          </a:p>
          <a:p>
            <a:pPr eaLnBrk="1" hangingPunct="1">
              <a:lnSpc>
                <a:spcPct val="90000"/>
              </a:lnSpc>
              <a:spcBef>
                <a:spcPct val="0"/>
              </a:spcBef>
              <a:spcAft>
                <a:spcPts val="1200"/>
              </a:spcAft>
              <a:buFontTx/>
              <a:buChar char="•"/>
            </a:pPr>
            <a:r>
              <a:rPr lang="en-US" dirty="0" err="1"/>
              <a:t>Inglés</a:t>
            </a:r>
            <a:r>
              <a:rPr lang="en-US" dirty="0"/>
              <a:t> </a:t>
            </a:r>
            <a:r>
              <a:rPr lang="en-US" dirty="0" err="1"/>
              <a:t>como</a:t>
            </a:r>
            <a:r>
              <a:rPr lang="en-US" dirty="0"/>
              <a:t> Segunda </a:t>
            </a:r>
            <a:r>
              <a:rPr lang="en-US" dirty="0" err="1"/>
              <a:t>Lengua</a:t>
            </a:r>
            <a:r>
              <a:rPr lang="en-US" dirty="0"/>
              <a:t>-ESL</a:t>
            </a:r>
          </a:p>
          <a:p>
            <a:pPr eaLnBrk="1" hangingPunct="1">
              <a:lnSpc>
                <a:spcPct val="90000"/>
              </a:lnSpc>
              <a:buFont typeface="Wingdings" pitchFamily="2" charset="2"/>
              <a:buNone/>
            </a:pPr>
            <a:endParaRPr lang="en-US" dirty="0"/>
          </a:p>
        </p:txBody>
      </p:sp>
      <p:graphicFrame>
        <p:nvGraphicFramePr>
          <p:cNvPr id="12290" name="Object 4"/>
          <p:cNvGraphicFramePr>
            <a:graphicFrameLocks noChangeAspect="1"/>
          </p:cNvGraphicFramePr>
          <p:nvPr/>
        </p:nvGraphicFramePr>
        <p:xfrm>
          <a:off x="6781800" y="5172075"/>
          <a:ext cx="1636713" cy="1304925"/>
        </p:xfrm>
        <a:graphic>
          <a:graphicData uri="http://schemas.openxmlformats.org/presentationml/2006/ole">
            <mc:AlternateContent xmlns:mc="http://schemas.openxmlformats.org/markup-compatibility/2006">
              <mc:Choice xmlns:v="urn:schemas-microsoft-com:vml" Requires="v">
                <p:oleObj spid="_x0000_s15566" name="Clip" r:id="rId4" imgW="1789200" imgH="1427040" progId="">
                  <p:embed/>
                </p:oleObj>
              </mc:Choice>
              <mc:Fallback>
                <p:oleObj name="Clip" r:id="rId4" imgW="1789200" imgH="142704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5172075"/>
                        <a:ext cx="1636713"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random/>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2">
      <a:dk1>
        <a:sysClr val="windowText" lastClr="000000"/>
      </a:dk1>
      <a:lt1>
        <a:sysClr val="window" lastClr="FFFFFF"/>
      </a:lt1>
      <a:dk2>
        <a:srgbClr val="C7DBFB"/>
      </a:dk2>
      <a:lt2>
        <a:srgbClr val="ACCBF9"/>
      </a:lt2>
      <a:accent1>
        <a:srgbClr val="0E57C4"/>
      </a:accent1>
      <a:accent2>
        <a:srgbClr val="0E57C4"/>
      </a:accent2>
      <a:accent3>
        <a:srgbClr val="0E57C4"/>
      </a:accent3>
      <a:accent4>
        <a:srgbClr val="0E57C4"/>
      </a:accent4>
      <a:accent5>
        <a:srgbClr val="072B62"/>
      </a:accent5>
      <a:accent6>
        <a:srgbClr val="0E57C4"/>
      </a:accent6>
      <a:hlink>
        <a:srgbClr val="0E57C4"/>
      </a:hlink>
      <a:folHlink>
        <a:srgbClr val="0E57C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8EC66F15C9D541B66B803832B76497" ma:contentTypeVersion="12" ma:contentTypeDescription="Create a new document." ma:contentTypeScope="" ma:versionID="87c1b95fe360b3d19222a60421263b74">
  <xsd:schema xmlns:xsd="http://www.w3.org/2001/XMLSchema" xmlns:xs="http://www.w3.org/2001/XMLSchema" xmlns:p="http://schemas.microsoft.com/office/2006/metadata/properties" xmlns:ns2="fec81d2a-3d30-4957-9762-a7003ff5f401" targetNamespace="http://schemas.microsoft.com/office/2006/metadata/properties" ma:root="true" ma:fieldsID="c4e8387567afb456e414fe4a4410f54b" ns2:_="">
    <xsd:import namespace="fec81d2a-3d30-4957-9762-a7003ff5f40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c81d2a-3d30-4957-9762-a7003ff5f4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c81d2a-3d30-4957-9762-a7003ff5f4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76882C1-87D5-4D33-B5D0-8BC4040CDFAA}"/>
</file>

<file path=customXml/itemProps2.xml><?xml version="1.0" encoding="utf-8"?>
<ds:datastoreItem xmlns:ds="http://schemas.openxmlformats.org/officeDocument/2006/customXml" ds:itemID="{C2CB650F-B0E6-4AAA-9126-80FD79FF0FC6}"/>
</file>

<file path=customXml/itemProps3.xml><?xml version="1.0" encoding="utf-8"?>
<ds:datastoreItem xmlns:ds="http://schemas.openxmlformats.org/officeDocument/2006/customXml" ds:itemID="{76AACF38-5C59-4AB8-8BF0-463A583608E8}"/>
</file>

<file path=docProps/app.xml><?xml version="1.0" encoding="utf-8"?>
<Properties xmlns="http://schemas.openxmlformats.org/officeDocument/2006/extended-properties" xmlns:vt="http://schemas.openxmlformats.org/officeDocument/2006/docPropsVTypes">
  <Template>Flow</Template>
  <TotalTime>4047</TotalTime>
  <Words>2490</Words>
  <Application>Microsoft Office PowerPoint</Application>
  <PresentationFormat>On-screen Show (4:3)</PresentationFormat>
  <Paragraphs>238</Paragraphs>
  <Slides>28</Slides>
  <Notes>23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9" baseType="lpstr">
      <vt:lpstr>Arial</vt:lpstr>
      <vt:lpstr>Calibri</vt:lpstr>
      <vt:lpstr>Constantia</vt:lpstr>
      <vt:lpstr>Lucida Sans Unicode</vt:lpstr>
      <vt:lpstr>Times New Roman</vt:lpstr>
      <vt:lpstr>Wingdings</vt:lpstr>
      <vt:lpstr>Wingdings 2</vt:lpstr>
      <vt:lpstr>Wingdings 3</vt:lpstr>
      <vt:lpstr>Flow</vt:lpstr>
      <vt:lpstr>Document</vt:lpstr>
      <vt:lpstr>Clip</vt:lpstr>
      <vt:lpstr>Bienvenido a la Sesión de Comercio en Línea</vt:lpstr>
      <vt:lpstr>Requisitos para participar - TAA</vt:lpstr>
      <vt:lpstr>Apelaciones</vt:lpstr>
      <vt:lpstr>PowerPoint Presentation</vt:lpstr>
      <vt:lpstr>Objetivo de TAA</vt:lpstr>
      <vt:lpstr>Beneficios de TAA y servicios de reempleo</vt:lpstr>
      <vt:lpstr>¿Qué es la exoneración de capacitación?</vt:lpstr>
      <vt:lpstr>Capacitación TAA </vt:lpstr>
      <vt:lpstr>¿Qué tipo de capacitaciones están disponibles?</vt:lpstr>
      <vt:lpstr>Capacitación TAA </vt:lpstr>
      <vt:lpstr>Capacitación TAA </vt:lpstr>
      <vt:lpstr>Búsqueda de empleo </vt:lpstr>
      <vt:lpstr>Aprobación de capacitación §617.22</vt:lpstr>
      <vt:lpstr>Los requisitos de capacitación de TAA deben cumplir con seis (6) criterios:</vt:lpstr>
      <vt:lpstr>Continuación de los seis (6) criterios </vt:lpstr>
      <vt:lpstr>Beneficio de búsqueda de empleo</vt:lpstr>
      <vt:lpstr>Beneficio de reubicación</vt:lpstr>
      <vt:lpstr>Asistencia de ajuste comercial de reempleo (RTAA)</vt:lpstr>
      <vt:lpstr>¿Qué es el RTAA?</vt:lpstr>
      <vt:lpstr>PowerPoint Presentation</vt:lpstr>
      <vt:lpstr>RTAA con capacitación</vt:lpstr>
      <vt:lpstr>Subsidio salarial RTAA</vt:lpstr>
      <vt:lpstr>Carta de derechos</vt:lpstr>
      <vt:lpstr> Crédito fiscal por cobertura de salud (HCTC)</vt:lpstr>
      <vt:lpstr>Sus responsabilidades</vt:lpstr>
      <vt:lpstr>Lo que recibirá en el correo</vt:lpstr>
      <vt:lpstr>Qué debe hacer después</vt:lpstr>
      <vt:lpstr> …Qué debe hacer después (Cont.)</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Mass Trade Session</dc:title>
  <dc:creator>vec1853</dc:creator>
  <cp:lastModifiedBy>Sherry P. Saunders</cp:lastModifiedBy>
  <cp:revision>216</cp:revision>
  <cp:lastPrinted>2017-01-18T20:06:24Z</cp:lastPrinted>
  <dcterms:created xsi:type="dcterms:W3CDTF">2014-05-12T17:56:58Z</dcterms:created>
  <dcterms:modified xsi:type="dcterms:W3CDTF">2020-03-23T21:20:47Z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0x010100C28EC66F15C9D541B66B803832B76497</vt:lpwstr>
  </property>
</Properties>
</file>