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24.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2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1"/>
  </p:notesMasterIdLst>
  <p:handoutMasterIdLst>
    <p:handoutMasterId r:id="rId32"/>
  </p:handoutMasterIdLst>
  <p:sldIdLst>
    <p:sldId id="257" r:id="rId2"/>
    <p:sldId id="277" r:id="rId3"/>
    <p:sldId id="344" r:id="rId4"/>
    <p:sldId id="379" r:id="rId5"/>
    <p:sldId id="349" r:id="rId6"/>
    <p:sldId id="352" r:id="rId7"/>
    <p:sldId id="354" r:id="rId8"/>
    <p:sldId id="316" r:id="rId9"/>
    <p:sldId id="317" r:id="rId10"/>
    <p:sldId id="318" r:id="rId11"/>
    <p:sldId id="319" r:id="rId12"/>
    <p:sldId id="380" r:id="rId13"/>
    <p:sldId id="381" r:id="rId14"/>
    <p:sldId id="320" r:id="rId15"/>
    <p:sldId id="383" r:id="rId16"/>
    <p:sldId id="324" r:id="rId17"/>
    <p:sldId id="358" r:id="rId18"/>
    <p:sldId id="364" r:id="rId19"/>
    <p:sldId id="365" r:id="rId20"/>
    <p:sldId id="366" r:id="rId21"/>
    <p:sldId id="367" r:id="rId22"/>
    <p:sldId id="368" r:id="rId23"/>
    <p:sldId id="345" r:id="rId24"/>
    <p:sldId id="386" r:id="rId25"/>
    <p:sldId id="335" r:id="rId26"/>
    <p:sldId id="392" r:id="rId27"/>
    <p:sldId id="393" r:id="rId28"/>
    <p:sldId id="391" r:id="rId29"/>
    <p:sldId id="394" r:id="rId3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FF"/>
    <a:srgbClr val="D5D5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3" autoAdjust="0"/>
    <p:restoredTop sz="94639" autoAdjust="0"/>
  </p:normalViewPr>
  <p:slideViewPr>
    <p:cSldViewPr>
      <p:cViewPr varScale="1">
        <p:scale>
          <a:sx n="56" d="100"/>
          <a:sy n="56" d="100"/>
        </p:scale>
        <p:origin x="355" y="43"/>
      </p:cViewPr>
      <p:guideLst>
        <p:guide orient="horz" pos="2160"/>
        <p:guide pos="2880"/>
      </p:guideLst>
    </p:cSldViewPr>
  </p:slideViewPr>
  <p:notesTextViewPr>
    <p:cViewPr>
      <p:scale>
        <a:sx n="3" d="2"/>
        <a:sy n="3" d="2"/>
      </p:scale>
      <p:origin x="0" y="0"/>
    </p:cViewPr>
  </p:notesTextViewPr>
  <p:sorterViewPr>
    <p:cViewPr>
      <p:scale>
        <a:sx n="70" d="100"/>
        <a:sy n="70" d="100"/>
      </p:scale>
      <p:origin x="0" y="37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3" y="0"/>
            <a:ext cx="3043343" cy="465455"/>
          </a:xfrm>
          <a:prstGeom prst="rect">
            <a:avLst/>
          </a:prstGeom>
        </p:spPr>
        <p:txBody>
          <a:bodyPr vert="horz" lIns="93324" tIns="46662" rIns="93324" bIns="46662" rtlCol="0"/>
          <a:lstStyle>
            <a:lvl1pPr algn="r">
              <a:defRPr sz="1200"/>
            </a:lvl1pPr>
          </a:lstStyle>
          <a:p>
            <a:fld id="{ECFBC472-5F7B-4D45-ABEE-F3E015184BCA}" type="datetimeFigureOut">
              <a:rPr lang="en-US" smtClean="0"/>
              <a:pPr/>
              <a:t>3/17/2020</a:t>
            </a:fld>
            <a:endParaRPr lang="en-US"/>
          </a:p>
        </p:txBody>
      </p:sp>
      <p:sp>
        <p:nvSpPr>
          <p:cNvPr id="4" name="Footer Placeholder 3"/>
          <p:cNvSpPr>
            <a:spLocks noGrp="1"/>
          </p:cNvSpPr>
          <p:nvPr>
            <p:ph type="ftr" sz="quarter" idx="2"/>
          </p:nvPr>
        </p:nvSpPr>
        <p:spPr>
          <a:xfrm>
            <a:off x="1" y="8842030"/>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324" tIns="46662" rIns="93324" bIns="46662" rtlCol="0" anchor="b"/>
          <a:lstStyle>
            <a:lvl1pPr algn="r">
              <a:defRPr sz="1200"/>
            </a:lvl1pPr>
          </a:lstStyle>
          <a:p>
            <a:fld id="{500DD2B3-5FEF-4A5A-A878-47305E91D6C6}" type="slidenum">
              <a:rPr lang="en-US" smtClean="0"/>
              <a:pPr/>
              <a:t>‹#›</a:t>
            </a:fld>
            <a:endParaRPr lang="en-US"/>
          </a:p>
        </p:txBody>
      </p:sp>
    </p:spTree>
    <p:extLst>
      <p:ext uri="{BB962C8B-B14F-4D97-AF65-F5344CB8AC3E}">
        <p14:creationId xmlns:p14="http://schemas.microsoft.com/office/powerpoint/2010/main" val="2189008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24" tIns="46662" rIns="93324" bIns="46662" rtlCol="0"/>
          <a:lstStyle>
            <a:lvl1pPr algn="r">
              <a:defRPr sz="1200"/>
            </a:lvl1pPr>
          </a:lstStyle>
          <a:p>
            <a:fld id="{8440CE53-C331-4CDF-8E27-54A3DA1B2918}" type="datetimeFigureOut">
              <a:rPr lang="en-US" smtClean="0"/>
              <a:pPr/>
              <a:t>3/17/2020</a:t>
            </a:fld>
            <a:endParaRPr lang="en-US"/>
          </a:p>
        </p:txBody>
      </p:sp>
      <p:sp>
        <p:nvSpPr>
          <p:cNvPr id="4" name="Slide Image Placeholder 3"/>
          <p:cNvSpPr>
            <a:spLocks noGrp="1" noRot="1" noChangeAspect="1"/>
          </p:cNvSpPr>
          <p:nvPr>
            <p:ph type="sldImg" idx="2"/>
          </p:nvPr>
        </p:nvSpPr>
        <p:spPr>
          <a:xfrm>
            <a:off x="1184275" y="698500"/>
            <a:ext cx="4656138"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0"/>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24" tIns="46662" rIns="93324" bIns="46662" rtlCol="0" anchor="b"/>
          <a:lstStyle>
            <a:lvl1pPr algn="r">
              <a:defRPr sz="1200"/>
            </a:lvl1pPr>
          </a:lstStyle>
          <a:p>
            <a:fld id="{0A7C19FD-A82B-43F7-A003-23D371867181}" type="slidenum">
              <a:rPr lang="en-US" smtClean="0"/>
              <a:pPr/>
              <a:t>‹#›</a:t>
            </a:fld>
            <a:endParaRPr lang="en-US"/>
          </a:p>
        </p:txBody>
      </p:sp>
    </p:spTree>
    <p:extLst>
      <p:ext uri="{BB962C8B-B14F-4D97-AF65-F5344CB8AC3E}">
        <p14:creationId xmlns:p14="http://schemas.microsoft.com/office/powerpoint/2010/main" val="1655683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A51089-A969-48B8-A5EA-7BDACE794A18}"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6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C847B1-D88A-479D-91E4-3BD44FD8F302}"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C19FD-A82B-43F7-A003-23D371867181}" type="slidenum">
              <a:rPr lang="en-US" smtClean="0"/>
              <a:pPr/>
              <a:t>13</a:t>
            </a:fld>
            <a:endParaRPr lang="en-US"/>
          </a:p>
        </p:txBody>
      </p:sp>
    </p:spTree>
    <p:extLst>
      <p:ext uri="{BB962C8B-B14F-4D97-AF65-F5344CB8AC3E}">
        <p14:creationId xmlns:p14="http://schemas.microsoft.com/office/powerpoint/2010/main" val="3646991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9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881C70-F86F-4DFD-9BE0-0FE6D24C7A46}" type="slidenum">
              <a:rPr lang="en-US" smtClean="0"/>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9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881C70-F86F-4DFD-9BE0-0FE6D24C7A46}" type="slidenum">
              <a:rPr lang="en-US" smtClean="0"/>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00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77E7FA-AAEA-4163-A3F5-535CD5C9C06D}" type="slidenum">
              <a:rPr lang="en-US" smtClean="0"/>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6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868312-CB1D-453C-9E57-94A555325AC0}" type="slidenum">
              <a:rPr lang="en-US" smtClean="0"/>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9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A25DE5-82DA-4069-A5D3-7F2BA4546AFB}" type="slidenum">
              <a:rPr lang="en-US" smtClean="0"/>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1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A9A860-18FA-46D4-A246-81A3B86A3FB8}" type="slidenum">
              <a:rPr lang="en-US" smtClean="0"/>
              <a:pPr/>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4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946911-EEB5-45CE-9DE2-255C39874032}" type="slidenum">
              <a:rPr lang="en-US" smtClean="0"/>
              <a:pPr/>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6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1BE247-037C-42C9-80BB-FC4AE1BE06BC}" type="slidenum">
              <a:rPr lang="en-US" smtClean="0"/>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57BB82-E143-4A61-BCED-3D292A4FBD6B}"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8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FB39FE-EA25-41AE-AB61-FB4822E504F4}" type="slidenum">
              <a:rPr lang="en-US" smtClean="0"/>
              <a:pPr/>
              <a:t>22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04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23242E-A020-4705-8DA2-6CB03AC8F482}" type="slidenum">
              <a:rPr lang="en-US" smtClean="0"/>
              <a:pPr/>
              <a:t>25</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Slide Image Placeholder 1"/>
          <p:cNvSpPr>
            <a:spLocks noGrp="1" noRot="1" noChangeAspect="1" noTextEdit="1"/>
          </p:cNvSpPr>
          <p:nvPr>
            <p:ph type="sldImg"/>
          </p:nvPr>
        </p:nvSpPr>
        <p:spPr bwMode="auto">
          <a:noFill/>
          <a:ln>
            <a:solidFill>
              <a:srgbClr val="000000"/>
            </a:solidFill>
            <a:miter lim="800000"/>
            <a:headEnd/>
            <a:tailEnd/>
          </a:ln>
        </p:spPr>
      </p:sp>
      <p:sp>
        <p:nvSpPr>
          <p:cNvPr id="278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8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89C805-1C76-42E5-9353-F92DEF67F9A2}" type="slidenum">
              <a:rPr lang="en-US" smtClean="0"/>
              <a:pPr/>
              <a:t>26</a:t>
            </a:fld>
            <a:endParaRPr lang="en-US" smtClean="0"/>
          </a:p>
        </p:txBody>
      </p:sp>
    </p:spTree>
    <p:extLst>
      <p:ext uri="{BB962C8B-B14F-4D97-AF65-F5344CB8AC3E}">
        <p14:creationId xmlns:p14="http://schemas.microsoft.com/office/powerpoint/2010/main" val="2854458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Slide Image Placeholder 1"/>
          <p:cNvSpPr>
            <a:spLocks noGrp="1" noRot="1" noChangeAspect="1" noTextEdit="1"/>
          </p:cNvSpPr>
          <p:nvPr>
            <p:ph type="sldImg"/>
          </p:nvPr>
        </p:nvSpPr>
        <p:spPr bwMode="auto">
          <a:noFill/>
          <a:ln>
            <a:solidFill>
              <a:srgbClr val="000000"/>
            </a:solidFill>
            <a:miter lim="800000"/>
            <a:headEnd/>
            <a:tailEnd/>
          </a:ln>
        </p:spPr>
      </p:sp>
      <p:sp>
        <p:nvSpPr>
          <p:cNvPr id="278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8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89C805-1C76-42E5-9353-F92DEF67F9A2}" type="slidenum">
              <a:rPr lang="en-US" smtClean="0"/>
              <a:pPr/>
              <a:t>27</a:t>
            </a:fld>
            <a:endParaRPr lang="en-US" smtClean="0"/>
          </a:p>
        </p:txBody>
      </p:sp>
    </p:spTree>
    <p:extLst>
      <p:ext uri="{BB962C8B-B14F-4D97-AF65-F5344CB8AC3E}">
        <p14:creationId xmlns:p14="http://schemas.microsoft.com/office/powerpoint/2010/main" val="1508860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Slide Image Placeholder 1"/>
          <p:cNvSpPr>
            <a:spLocks noGrp="1" noRot="1" noChangeAspect="1" noTextEdit="1"/>
          </p:cNvSpPr>
          <p:nvPr>
            <p:ph type="sldImg"/>
          </p:nvPr>
        </p:nvSpPr>
        <p:spPr bwMode="auto">
          <a:noFill/>
          <a:ln>
            <a:solidFill>
              <a:srgbClr val="000000"/>
            </a:solidFill>
            <a:miter lim="800000"/>
            <a:headEnd/>
            <a:tailEnd/>
          </a:ln>
        </p:spPr>
      </p:sp>
      <p:sp>
        <p:nvSpPr>
          <p:cNvPr id="278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8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89C805-1C76-42E5-9353-F92DEF67F9A2}" type="slidenum">
              <a:rPr lang="en-US" smtClean="0"/>
              <a:pPr/>
              <a:t>28</a:t>
            </a:fld>
            <a:endParaRPr lang="en-US" smtClean="0"/>
          </a:p>
        </p:txBody>
      </p:sp>
    </p:spTree>
    <p:extLst>
      <p:ext uri="{BB962C8B-B14F-4D97-AF65-F5344CB8AC3E}">
        <p14:creationId xmlns:p14="http://schemas.microsoft.com/office/powerpoint/2010/main" val="3062148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Slide Image Placeholder 1"/>
          <p:cNvSpPr>
            <a:spLocks noGrp="1" noRot="1" noChangeAspect="1" noTextEdit="1"/>
          </p:cNvSpPr>
          <p:nvPr>
            <p:ph type="sldImg"/>
          </p:nvPr>
        </p:nvSpPr>
        <p:spPr bwMode="auto">
          <a:noFill/>
          <a:ln>
            <a:solidFill>
              <a:srgbClr val="000000"/>
            </a:solidFill>
            <a:miter lim="800000"/>
            <a:headEnd/>
            <a:tailEnd/>
          </a:ln>
        </p:spPr>
      </p:sp>
      <p:sp>
        <p:nvSpPr>
          <p:cNvPr id="278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8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89C805-1C76-42E5-9353-F92DEF67F9A2}" type="slidenum">
              <a:rPr lang="en-US" smtClean="0"/>
              <a:pPr/>
              <a:t>29</a:t>
            </a:fld>
            <a:endParaRPr lang="en-US" smtClean="0"/>
          </a:p>
        </p:txBody>
      </p:sp>
    </p:spTree>
    <p:extLst>
      <p:ext uri="{BB962C8B-B14F-4D97-AF65-F5344CB8AC3E}">
        <p14:creationId xmlns:p14="http://schemas.microsoft.com/office/powerpoint/2010/main" val="1453341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18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E9F992-0516-4849-B633-093A63D6366F}"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BFAD5D-E47E-43D9-93EA-A4AF82888EF7}"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90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CA5920-6AAA-477C-B419-447E0F54A523}"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6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206049-A956-4543-9296-E3EC08B5C016}"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8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5261F0-9444-46D3-86FF-B68F4AE89F05}"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1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5B3DD0-1AF3-40A1-B3BC-FA31E71E1755}"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4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80AA21-0D36-49AE-A272-C7AE042F3ACF}"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F179BB6-BE63-4C4A-A2E7-B14612BC45E6}" type="datetimeFigureOut">
              <a:rPr lang="en-US" smtClean="0"/>
              <a:pPr/>
              <a:t>3/17/2020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4A409C8-B84C-4FAE-B412-03187F5252E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79BB6-BE63-4C4A-A2E7-B14612BC45E6}"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409C8-B84C-4FAE-B412-03187F5252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79BB6-BE63-4C4A-A2E7-B14612BC45E6}"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409C8-B84C-4FAE-B412-03187F5252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79BB6-BE63-4C4A-A2E7-B14612BC45E6}"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409C8-B84C-4FAE-B412-03187F5252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F179BB6-BE63-4C4A-A2E7-B14612BC45E6}"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409C8-B84C-4FAE-B412-03187F5252E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179BB6-BE63-4C4A-A2E7-B14612BC45E6}"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409C8-B84C-4FAE-B412-03187F5252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F179BB6-BE63-4C4A-A2E7-B14612BC45E6}" type="datetimeFigureOut">
              <a:rPr lang="en-US" smtClean="0"/>
              <a:pPr/>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A409C8-B84C-4FAE-B412-03187F5252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179BB6-BE63-4C4A-A2E7-B14612BC45E6}" type="datetimeFigureOut">
              <a:rPr lang="en-US" smtClean="0"/>
              <a:pPr/>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A409C8-B84C-4FAE-B412-03187F5252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79BB6-BE63-4C4A-A2E7-B14612BC45E6}" type="datetimeFigureOut">
              <a:rPr lang="en-US" smtClean="0"/>
              <a:pPr/>
              <a:t>3/17/2020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A409C8-B84C-4FAE-B412-03187F5252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179BB6-BE63-4C4A-A2E7-B14612BC45E6}"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409C8-B84C-4FAE-B412-03187F5252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179BB6-BE63-4C4A-A2E7-B14612BC45E6}"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4A409C8-B84C-4FAE-B412-03187F5252E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F179BB6-BE63-4C4A-A2E7-B14612BC45E6}" type="datetimeFigureOut">
              <a:rPr lang="en-US" smtClean="0"/>
              <a:pPr/>
              <a:t>3/17/2020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4A409C8-B84C-4FAE-B412-03187F5252E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vawc.virginia.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png"/><Relationship Id="rId5" Type="http://schemas.openxmlformats.org/officeDocument/2006/relationships/image" Target="../media/image21.w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2.wmf"/><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irs.gov/HCTC"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6.wmf"/><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package" Target="../embeddings/Microsoft_Word_Document.docx"/></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4"/>
          <p:cNvSpPr>
            <a:spLocks noGrp="1"/>
          </p:cNvSpPr>
          <p:nvPr>
            <p:ph type="title"/>
          </p:nvPr>
        </p:nvSpPr>
        <p:spPr>
          <a:xfrm>
            <a:off x="457200" y="838200"/>
            <a:ext cx="8305800" cy="1008888"/>
          </a:xfrm>
        </p:spPr>
        <p:txBody>
          <a:bodyPr anchor="ctr">
            <a:noAutofit/>
          </a:bodyPr>
          <a:lstStyle/>
          <a:p>
            <a:pPr algn="ctr" eaLnBrk="1" hangingPunct="1"/>
            <a:r>
              <a:rPr lang="en-US" sz="3600" b="1" dirty="0" smtClean="0">
                <a:solidFill>
                  <a:schemeClr val="tx2">
                    <a:lumMod val="50000"/>
                  </a:schemeClr>
                </a:solidFill>
              </a:rPr>
              <a:t>Welcome to the Online Trade Session</a:t>
            </a:r>
          </a:p>
        </p:txBody>
      </p:sp>
      <p:sp>
        <p:nvSpPr>
          <p:cNvPr id="82946" name="Text Box 5"/>
          <p:cNvSpPr txBox="1">
            <a:spLocks noChangeArrowheads="1"/>
          </p:cNvSpPr>
          <p:nvPr/>
        </p:nvSpPr>
        <p:spPr bwMode="auto">
          <a:xfrm>
            <a:off x="457200" y="3048000"/>
            <a:ext cx="8382000" cy="1384995"/>
          </a:xfrm>
          <a:prstGeom prst="rect">
            <a:avLst/>
          </a:prstGeom>
          <a:noFill/>
          <a:ln w="9525">
            <a:noFill/>
            <a:miter lim="800000"/>
            <a:headEnd/>
            <a:tailEnd/>
          </a:ln>
        </p:spPr>
        <p:txBody>
          <a:bodyPr wrap="square">
            <a:spAutoFit/>
          </a:bodyPr>
          <a:lstStyle/>
          <a:p>
            <a:pPr algn="ctr">
              <a:spcBef>
                <a:spcPct val="50000"/>
              </a:spcBef>
            </a:pPr>
            <a:r>
              <a:rPr lang="en-US" sz="2400" dirty="0" smtClean="0">
                <a:latin typeface="Times New Roman" pitchFamily="18" charset="0"/>
              </a:rPr>
              <a:t>Thank you for joining the online Trade Session. In this video we will talk about the many benefits of the Federal Trade Program.</a:t>
            </a:r>
          </a:p>
          <a:p>
            <a:pPr algn="ctr">
              <a:spcBef>
                <a:spcPct val="50000"/>
              </a:spcBef>
            </a:pPr>
            <a:endParaRPr lang="en-US" sz="2400" dirty="0" smtClean="0">
              <a:latin typeface="Times New Roman" pitchFamily="18" charset="0"/>
            </a:endParaRPr>
          </a:p>
        </p:txBody>
      </p:sp>
      <p:pic>
        <p:nvPicPr>
          <p:cNvPr id="82947" name="Picture 6" descr="C:\Documents and Settings\vwstevl\Local Settings\Temporary Internet Files\Content.IE5\H6DTBUOP\MCj04244880000[1].wmf"/>
          <p:cNvPicPr>
            <a:picLocks noChangeAspect="1" noChangeArrowheads="1"/>
          </p:cNvPicPr>
          <p:nvPr/>
        </p:nvPicPr>
        <p:blipFill>
          <a:blip r:embed="rId3" cstate="print"/>
          <a:srcRect/>
          <a:stretch>
            <a:fillRect/>
          </a:stretch>
        </p:blipFill>
        <p:spPr bwMode="auto">
          <a:xfrm>
            <a:off x="3540125" y="1981200"/>
            <a:ext cx="2098675" cy="850900"/>
          </a:xfrm>
          <a:prstGeom prst="rect">
            <a:avLst/>
          </a:prstGeom>
          <a:noFill/>
          <a:ln w="9525">
            <a:noFill/>
            <a:miter lim="800000"/>
            <a:headEnd/>
            <a:tailEnd/>
          </a:ln>
        </p:spPr>
      </p:pic>
      <p:pic>
        <p:nvPicPr>
          <p:cNvPr id="5" name="Picture 6" descr="IMAGE_5"/>
          <p:cNvPicPr>
            <a:picLocks noChangeAspect="1" noChangeArrowheads="1"/>
          </p:cNvPicPr>
          <p:nvPr/>
        </p:nvPicPr>
        <p:blipFill>
          <a:blip r:embed="rId4" cstate="print"/>
          <a:srcRect/>
          <a:stretch>
            <a:fillRect/>
          </a:stretch>
        </p:blipFill>
        <p:spPr bwMode="auto">
          <a:xfrm>
            <a:off x="6324600" y="0"/>
            <a:ext cx="2819400" cy="914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026"/>
          <p:cNvSpPr>
            <a:spLocks noGrp="1"/>
          </p:cNvSpPr>
          <p:nvPr>
            <p:ph type="title"/>
          </p:nvPr>
        </p:nvSpPr>
        <p:spPr>
          <a:xfrm>
            <a:off x="415925" y="1219200"/>
            <a:ext cx="8308975" cy="600075"/>
          </a:xfrm>
        </p:spPr>
        <p:txBody>
          <a:bodyPr>
            <a:normAutofit fontScale="90000"/>
          </a:bodyPr>
          <a:lstStyle/>
          <a:p>
            <a:pPr eaLnBrk="1" fontAlgn="auto" hangingPunct="1">
              <a:spcAft>
                <a:spcPts val="0"/>
              </a:spcAft>
              <a:defRPr/>
            </a:pPr>
            <a:r>
              <a:rPr lang="en-US" b="1" dirty="0" smtClean="0">
                <a:solidFill>
                  <a:schemeClr val="tx2">
                    <a:lumMod val="50000"/>
                  </a:schemeClr>
                </a:solidFill>
              </a:rPr>
              <a:t>TAA Training</a:t>
            </a:r>
          </a:p>
        </p:txBody>
      </p:sp>
      <p:sp>
        <p:nvSpPr>
          <p:cNvPr id="150531" name="Rectangle 1027"/>
          <p:cNvSpPr>
            <a:spLocks noGrp="1"/>
          </p:cNvSpPr>
          <p:nvPr>
            <p:ph idx="1"/>
          </p:nvPr>
        </p:nvSpPr>
        <p:spPr>
          <a:xfrm>
            <a:off x="415925" y="2209800"/>
            <a:ext cx="8308975" cy="4038600"/>
          </a:xfrm>
        </p:spPr>
        <p:txBody>
          <a:bodyPr rtlCol="0">
            <a:normAutofit/>
          </a:bodyPr>
          <a:lstStyle/>
          <a:p>
            <a:pPr marL="365760" indent="-256032" eaLnBrk="1" fontAlgn="auto" hangingPunct="1">
              <a:lnSpc>
                <a:spcPct val="90000"/>
              </a:lnSpc>
              <a:spcAft>
                <a:spcPts val="0"/>
              </a:spcAft>
              <a:buFont typeface="Arial" pitchFamily="34" charset="0"/>
              <a:buChar char="•"/>
              <a:defRPr/>
            </a:pPr>
            <a:r>
              <a:rPr lang="en-US" b="1" dirty="0" smtClean="0"/>
              <a:t>BEFORE</a:t>
            </a:r>
            <a:r>
              <a:rPr lang="en-US" dirty="0" smtClean="0"/>
              <a:t> training is approved a comprehensive skills </a:t>
            </a:r>
            <a:r>
              <a:rPr lang="en-US" b="1" dirty="0" smtClean="0"/>
              <a:t>assessment</a:t>
            </a:r>
            <a:r>
              <a:rPr lang="en-US" dirty="0" smtClean="0"/>
              <a:t> must be conducted by our Workforce Innovation &amp; Opportunity Act (WIOA) partner. </a:t>
            </a:r>
          </a:p>
          <a:p>
            <a:pPr marL="365760" indent="-256032" eaLnBrk="1" fontAlgn="auto" hangingPunct="1">
              <a:lnSpc>
                <a:spcPct val="90000"/>
              </a:lnSpc>
              <a:spcAft>
                <a:spcPts val="0"/>
              </a:spcAft>
              <a:buFont typeface="Wingdings" pitchFamily="2" charset="2"/>
              <a:buNone/>
              <a:defRPr/>
            </a:pPr>
            <a:r>
              <a:rPr lang="en-US" dirty="0" smtClean="0"/>
              <a:t> </a:t>
            </a:r>
          </a:p>
          <a:p>
            <a:pPr marL="365760" indent="-256032" eaLnBrk="1" fontAlgn="auto" hangingPunct="1">
              <a:lnSpc>
                <a:spcPct val="90000"/>
              </a:lnSpc>
              <a:spcAft>
                <a:spcPts val="0"/>
              </a:spcAft>
              <a:buFont typeface="Wingdings" pitchFamily="2" charset="2"/>
              <a:buNone/>
              <a:defRPr/>
            </a:pPr>
            <a:r>
              <a:rPr lang="en-US" dirty="0" smtClean="0"/>
              <a:t>If the assessment determines:</a:t>
            </a:r>
          </a:p>
          <a:p>
            <a:pPr marL="365760" indent="53975" eaLnBrk="1" fontAlgn="auto" hangingPunct="1">
              <a:lnSpc>
                <a:spcPct val="90000"/>
              </a:lnSpc>
              <a:spcAft>
                <a:spcPts val="0"/>
              </a:spcAft>
              <a:buFont typeface="Arial" charset="0"/>
              <a:buAutoNum type="alphaUcParenR"/>
              <a:defRPr/>
            </a:pPr>
            <a:r>
              <a:rPr lang="en-US" dirty="0" smtClean="0"/>
              <a:t>That you have skills needed for the current labor market; then it will be expected that you seek employment with assistance from Trade Act Reps and Re-Employment Specialist.</a:t>
            </a:r>
          </a:p>
        </p:txBody>
      </p:sp>
      <p:graphicFrame>
        <p:nvGraphicFramePr>
          <p:cNvPr id="13314" name="Object 6"/>
          <p:cNvGraphicFramePr>
            <a:graphicFrameLocks noChangeAspect="1"/>
          </p:cNvGraphicFramePr>
          <p:nvPr/>
        </p:nvGraphicFramePr>
        <p:xfrm>
          <a:off x="6934200" y="1066800"/>
          <a:ext cx="1862138" cy="1143000"/>
        </p:xfrm>
        <a:graphic>
          <a:graphicData uri="http://schemas.openxmlformats.org/presentationml/2006/ole">
            <mc:AlternateContent xmlns:mc="http://schemas.openxmlformats.org/markup-compatibility/2006">
              <mc:Choice xmlns:v="urn:schemas-microsoft-com:vml" Requires="v">
                <p:oleObj spid="_x0000_s16492" name="Clip" r:id="rId4" imgW="1862280" imgH="1449720" progId="">
                  <p:embed/>
                </p:oleObj>
              </mc:Choice>
              <mc:Fallback>
                <p:oleObj name="Clip" r:id="rId4" imgW="1862280" imgH="144972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1066800"/>
                        <a:ext cx="1862138"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381000" y="1143000"/>
            <a:ext cx="8308975" cy="752475"/>
          </a:xfrm>
        </p:spPr>
        <p:txBody>
          <a:bodyPr>
            <a:normAutofit fontScale="90000"/>
          </a:bodyPr>
          <a:lstStyle/>
          <a:p>
            <a:pPr eaLnBrk="1" fontAlgn="auto" hangingPunct="1">
              <a:spcAft>
                <a:spcPts val="0"/>
              </a:spcAft>
              <a:defRPr/>
            </a:pPr>
            <a:r>
              <a:rPr lang="en-US" b="1" dirty="0" smtClean="0">
                <a:solidFill>
                  <a:schemeClr val="tx2">
                    <a:lumMod val="50000"/>
                  </a:schemeClr>
                </a:solidFill>
              </a:rPr>
              <a:t>TAA Training</a:t>
            </a:r>
          </a:p>
        </p:txBody>
      </p:sp>
      <p:sp>
        <p:nvSpPr>
          <p:cNvPr id="185345" name="Rectangle 3"/>
          <p:cNvSpPr>
            <a:spLocks noGrp="1"/>
          </p:cNvSpPr>
          <p:nvPr>
            <p:ph idx="1"/>
          </p:nvPr>
        </p:nvSpPr>
        <p:spPr>
          <a:xfrm>
            <a:off x="457200" y="2713038"/>
            <a:ext cx="8229600" cy="2849562"/>
          </a:xfrm>
        </p:spPr>
        <p:txBody>
          <a:bodyPr/>
          <a:lstStyle/>
          <a:p>
            <a:pPr marL="609600" indent="-609600" eaLnBrk="1" hangingPunct="1">
              <a:lnSpc>
                <a:spcPct val="90000"/>
              </a:lnSpc>
              <a:buFont typeface="Wingdings" pitchFamily="2" charset="2"/>
              <a:buNone/>
            </a:pPr>
            <a:r>
              <a:rPr lang="en-US" dirty="0" smtClean="0"/>
              <a:t>If the assessment determines:</a:t>
            </a:r>
          </a:p>
          <a:p>
            <a:pPr marL="609600" indent="-609600" eaLnBrk="1" hangingPunct="1">
              <a:lnSpc>
                <a:spcPct val="90000"/>
              </a:lnSpc>
              <a:buFont typeface="Wingdings" pitchFamily="2" charset="2"/>
              <a:buNone/>
            </a:pPr>
            <a:endParaRPr lang="en-US" dirty="0" smtClean="0"/>
          </a:p>
          <a:p>
            <a:pPr marL="609600" indent="-609600" eaLnBrk="1" hangingPunct="1">
              <a:lnSpc>
                <a:spcPct val="90000"/>
              </a:lnSpc>
              <a:buFont typeface="Wingdings" pitchFamily="2" charset="2"/>
              <a:buNone/>
            </a:pPr>
            <a:r>
              <a:rPr lang="en-US" dirty="0" smtClean="0"/>
              <a:t>B) That you lack the skills needed for the current labor market; occupational skills training is needed to achieve the reemployment goal, then VEC Trade Act staff will explore training with you.</a:t>
            </a:r>
          </a:p>
          <a:p>
            <a:pPr marL="609600" indent="-609600" eaLnBrk="1" hangingPunct="1">
              <a:buFont typeface="Arial" pitchFamily="34" charset="0"/>
              <a:buChar char="•"/>
            </a:pPr>
            <a:endParaRPr lang="en-US" dirty="0" smtClean="0"/>
          </a:p>
        </p:txBody>
      </p:sp>
      <p:pic>
        <p:nvPicPr>
          <p:cNvPr id="185347" name="Picture 4" descr="BD05094_"/>
          <p:cNvPicPr>
            <a:picLocks noChangeAspect="1" noChangeArrowheads="1"/>
          </p:cNvPicPr>
          <p:nvPr/>
        </p:nvPicPr>
        <p:blipFill>
          <a:blip r:embed="rId3" cstate="print"/>
          <a:srcRect/>
          <a:stretch>
            <a:fillRect/>
          </a:stretch>
        </p:blipFill>
        <p:spPr bwMode="auto">
          <a:xfrm>
            <a:off x="6172200" y="1295400"/>
            <a:ext cx="2724150" cy="17526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pPr algn="ctr"/>
            <a:r>
              <a:rPr lang="en-US" sz="5400" b="1" dirty="0" smtClean="0">
                <a:solidFill>
                  <a:schemeClr val="tx2">
                    <a:lumMod val="50000"/>
                  </a:schemeClr>
                </a:solidFill>
              </a:rPr>
              <a:t>Job Search</a:t>
            </a:r>
            <a:r>
              <a:rPr lang="en-US" dirty="0" smtClean="0"/>
              <a:t> </a:t>
            </a:r>
            <a:endParaRPr lang="en-US" dirty="0"/>
          </a:p>
        </p:txBody>
      </p:sp>
      <p:sp>
        <p:nvSpPr>
          <p:cNvPr id="3" name="Content Placeholder 2"/>
          <p:cNvSpPr>
            <a:spLocks noGrp="1"/>
          </p:cNvSpPr>
          <p:nvPr>
            <p:ph idx="1"/>
          </p:nvPr>
        </p:nvSpPr>
        <p:spPr>
          <a:xfrm>
            <a:off x="76200" y="1143000"/>
            <a:ext cx="5410200" cy="5562600"/>
          </a:xfrm>
        </p:spPr>
        <p:txBody>
          <a:bodyPr>
            <a:normAutofit lnSpcReduction="10000"/>
          </a:bodyPr>
          <a:lstStyle/>
          <a:p>
            <a:r>
              <a:rPr lang="en-US" sz="2400" dirty="0" smtClean="0"/>
              <a:t>Complete Registration on Virginia Workforce Connection at </a:t>
            </a:r>
            <a:r>
              <a:rPr lang="en-US" sz="2400" dirty="0" smtClean="0">
                <a:hlinkClick r:id="rId2"/>
              </a:rPr>
              <a:t>www.vawc.virginia.gov</a:t>
            </a:r>
            <a:r>
              <a:rPr lang="en-US" sz="2400" dirty="0" smtClean="0"/>
              <a:t> to include resume.</a:t>
            </a:r>
          </a:p>
          <a:p>
            <a:r>
              <a:rPr lang="en-US" sz="2400" dirty="0" smtClean="0"/>
              <a:t>Work with Workforce Service Representatives at local VEC for referrals to suitable employment</a:t>
            </a:r>
          </a:p>
          <a:p>
            <a:r>
              <a:rPr lang="en-US" sz="2400" dirty="0" smtClean="0"/>
              <a:t>Keep detail records of job search to include:</a:t>
            </a:r>
          </a:p>
          <a:p>
            <a:pPr marL="365760" lvl="1" indent="0">
              <a:buNone/>
            </a:pPr>
            <a:r>
              <a:rPr lang="en-US" b="1" i="1" dirty="0" smtClean="0"/>
              <a:t>Date; Company Name; Address;</a:t>
            </a:r>
          </a:p>
          <a:p>
            <a:pPr marL="365760" lvl="1" indent="0">
              <a:buNone/>
            </a:pPr>
            <a:r>
              <a:rPr lang="en-US" b="1" i="1" dirty="0" smtClean="0"/>
              <a:t>Phone; Contact Name; Email Address; Website Address; Job Title; How you applied; Confirmation Number; and  results of contact</a:t>
            </a:r>
            <a:endParaRPr lang="en-US" dirty="0"/>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670" y="1219200"/>
            <a:ext cx="3789330"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861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tx2">
                    <a:lumMod val="50000"/>
                  </a:schemeClr>
                </a:solidFill>
              </a:rPr>
              <a:t>Approval of Training §617.22</a:t>
            </a:r>
            <a:endParaRPr lang="en-US" dirty="0"/>
          </a:p>
        </p:txBody>
      </p:sp>
      <p:sp>
        <p:nvSpPr>
          <p:cNvPr id="3" name="Content Placeholder 2"/>
          <p:cNvSpPr>
            <a:spLocks noGrp="1"/>
          </p:cNvSpPr>
          <p:nvPr>
            <p:ph idx="1"/>
          </p:nvPr>
        </p:nvSpPr>
        <p:spPr>
          <a:xfrm>
            <a:off x="228600" y="1905000"/>
            <a:ext cx="8229600" cy="4389120"/>
          </a:xfrm>
        </p:spPr>
        <p:txBody>
          <a:bodyPr/>
          <a:lstStyle/>
          <a:p>
            <a:pPr marL="0" indent="0">
              <a:buNone/>
            </a:pPr>
            <a:r>
              <a:rPr lang="en-US" dirty="0" smtClean="0"/>
              <a:t> </a:t>
            </a:r>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738" y="2000250"/>
            <a:ext cx="267652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000250"/>
            <a:ext cx="4262409" cy="3978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8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4403" y="2000250"/>
            <a:ext cx="4447198" cy="3973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7146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381000" y="990600"/>
            <a:ext cx="8308975" cy="1143000"/>
          </a:xfrm>
        </p:spPr>
        <p:txBody>
          <a:bodyPr/>
          <a:lstStyle/>
          <a:p>
            <a:pPr eaLnBrk="1" fontAlgn="auto" hangingPunct="1">
              <a:spcAft>
                <a:spcPts val="0"/>
              </a:spcAft>
              <a:defRPr/>
            </a:pPr>
            <a:r>
              <a:rPr lang="en-US" sz="3200" b="1" dirty="0" smtClean="0">
                <a:solidFill>
                  <a:schemeClr val="tx2">
                    <a:lumMod val="50000"/>
                  </a:schemeClr>
                </a:solidFill>
              </a:rPr>
              <a:t>TAA Training Requirements must meet</a:t>
            </a:r>
            <a:br>
              <a:rPr lang="en-US" sz="3200" b="1" dirty="0" smtClean="0">
                <a:solidFill>
                  <a:schemeClr val="tx2">
                    <a:lumMod val="50000"/>
                  </a:schemeClr>
                </a:solidFill>
              </a:rPr>
            </a:br>
            <a:r>
              <a:rPr lang="en-US" sz="3200" b="1" dirty="0" smtClean="0">
                <a:solidFill>
                  <a:schemeClr val="tx2">
                    <a:lumMod val="50000"/>
                  </a:schemeClr>
                </a:solidFill>
              </a:rPr>
              <a:t> Six (6) Criteria</a:t>
            </a:r>
          </a:p>
        </p:txBody>
      </p:sp>
      <p:sp>
        <p:nvSpPr>
          <p:cNvPr id="14339" name="Rectangle 3"/>
          <p:cNvSpPr>
            <a:spLocks noGrp="1"/>
          </p:cNvSpPr>
          <p:nvPr>
            <p:ph idx="1"/>
          </p:nvPr>
        </p:nvSpPr>
        <p:spPr>
          <a:xfrm>
            <a:off x="381000" y="2209800"/>
            <a:ext cx="8308975" cy="3886200"/>
          </a:xfrm>
        </p:spPr>
        <p:txBody>
          <a:bodyPr>
            <a:normAutofit/>
          </a:bodyPr>
          <a:lstStyle/>
          <a:p>
            <a:pPr marL="381000" indent="-381000" eaLnBrk="1" hangingPunct="1">
              <a:lnSpc>
                <a:spcPct val="90000"/>
              </a:lnSpc>
              <a:spcAft>
                <a:spcPts val="1200"/>
              </a:spcAft>
              <a:buFont typeface="Arial" pitchFamily="34" charset="0"/>
              <a:buAutoNum type="arabicPeriod"/>
            </a:pPr>
            <a:endParaRPr lang="en-US" dirty="0" smtClean="0"/>
          </a:p>
          <a:p>
            <a:pPr marL="381000" indent="-381000">
              <a:lnSpc>
                <a:spcPct val="90000"/>
              </a:lnSpc>
              <a:spcAft>
                <a:spcPts val="1200"/>
              </a:spcAft>
              <a:buFont typeface="Arial" pitchFamily="34" charset="0"/>
              <a:buAutoNum type="arabicPeriod"/>
            </a:pPr>
            <a:r>
              <a:rPr lang="en-US" dirty="0"/>
              <a:t>No suitable employment within the current labor market is available to you.</a:t>
            </a:r>
          </a:p>
          <a:p>
            <a:pPr marL="381000" indent="-381000">
              <a:lnSpc>
                <a:spcPct val="90000"/>
              </a:lnSpc>
              <a:spcAft>
                <a:spcPts val="1200"/>
              </a:spcAft>
              <a:buFont typeface="Arial" pitchFamily="34" charset="0"/>
              <a:buAutoNum type="arabicPeriod"/>
            </a:pPr>
            <a:r>
              <a:rPr lang="en-US" dirty="0"/>
              <a:t>There is reasonable expectation of employment following completion of the training</a:t>
            </a:r>
            <a:r>
              <a:rPr lang="en-US" dirty="0" smtClean="0"/>
              <a:t>.</a:t>
            </a:r>
          </a:p>
          <a:p>
            <a:pPr marL="381000" indent="-381000">
              <a:lnSpc>
                <a:spcPct val="90000"/>
              </a:lnSpc>
              <a:spcAft>
                <a:spcPts val="1200"/>
              </a:spcAft>
              <a:buFont typeface="Arial" pitchFamily="34" charset="0"/>
              <a:buAutoNum type="arabicPeriod"/>
            </a:pPr>
            <a:r>
              <a:rPr lang="en-US" dirty="0" smtClean="0"/>
              <a:t>You </a:t>
            </a:r>
            <a:r>
              <a:rPr lang="en-US" dirty="0"/>
              <a:t>have the physical, mental, and financial capabilities to complete the training </a:t>
            </a:r>
            <a:endParaRPr lang="en-US" dirty="0" smtClean="0"/>
          </a:p>
          <a:p>
            <a:pPr marL="0" indent="0">
              <a:lnSpc>
                <a:spcPct val="90000"/>
              </a:lnSpc>
              <a:spcAft>
                <a:spcPts val="1200"/>
              </a:spcAft>
              <a:buNone/>
            </a:pPr>
            <a:endParaRPr lang="en-US" dirty="0" smtClean="0"/>
          </a:p>
          <a:p>
            <a:pPr marL="381000" indent="-381000">
              <a:lnSpc>
                <a:spcPct val="90000"/>
              </a:lnSpc>
              <a:spcAft>
                <a:spcPts val="1200"/>
              </a:spcAft>
              <a:buFont typeface="Arial" pitchFamily="34" charset="0"/>
              <a:buAutoNum type="arabicPeriod"/>
            </a:pPr>
            <a:endParaRPr lang="en-US" dirty="0" smtClean="0"/>
          </a:p>
          <a:p>
            <a:pPr marL="381000" indent="-381000">
              <a:lnSpc>
                <a:spcPct val="90000"/>
              </a:lnSpc>
              <a:spcAft>
                <a:spcPts val="1200"/>
              </a:spcAft>
              <a:buFont typeface="Arial" pitchFamily="34" charset="0"/>
              <a:buAutoNum type="arabicPeriod"/>
            </a:pPr>
            <a:endParaRPr lang="en-US" dirty="0" smtClean="0"/>
          </a:p>
          <a:p>
            <a:pPr marL="0" indent="0" eaLnBrk="1" hangingPunct="1">
              <a:lnSpc>
                <a:spcPct val="90000"/>
              </a:lnSpc>
              <a:buNone/>
            </a:pPr>
            <a:endParaRPr lang="en-US" dirty="0" smtClean="0"/>
          </a:p>
        </p:txBody>
      </p:sp>
      <p:pic>
        <p:nvPicPr>
          <p:cNvPr id="17458"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825" y="5391150"/>
            <a:ext cx="204787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381000" y="914400"/>
            <a:ext cx="8308975" cy="838200"/>
          </a:xfrm>
        </p:spPr>
        <p:txBody>
          <a:bodyPr>
            <a:normAutofit fontScale="90000"/>
          </a:bodyPr>
          <a:lstStyle/>
          <a:p>
            <a:pPr eaLnBrk="1" fontAlgn="auto" hangingPunct="1">
              <a:spcAft>
                <a:spcPts val="0"/>
              </a:spcAft>
              <a:defRPr/>
            </a:pPr>
            <a:r>
              <a:rPr lang="en-US" sz="3600" b="1" dirty="0" smtClean="0">
                <a:solidFill>
                  <a:schemeClr val="tx2">
                    <a:lumMod val="50000"/>
                  </a:schemeClr>
                </a:solidFill>
              </a:rPr>
              <a:t> Six (6) Criteria Continued</a:t>
            </a:r>
            <a:r>
              <a:rPr lang="en-US" sz="3200" b="1" dirty="0" smtClean="0">
                <a:solidFill>
                  <a:schemeClr val="tx2">
                    <a:lumMod val="50000"/>
                  </a:schemeClr>
                </a:solidFill>
              </a:rPr>
              <a:t/>
            </a:r>
            <a:br>
              <a:rPr lang="en-US" sz="3200" b="1" dirty="0" smtClean="0">
                <a:solidFill>
                  <a:schemeClr val="tx2">
                    <a:lumMod val="50000"/>
                  </a:schemeClr>
                </a:solidFill>
              </a:rPr>
            </a:br>
            <a:endParaRPr lang="en-US" sz="3200" b="1" dirty="0" smtClean="0">
              <a:solidFill>
                <a:schemeClr val="tx2">
                  <a:lumMod val="50000"/>
                </a:schemeClr>
              </a:solidFill>
            </a:endParaRPr>
          </a:p>
        </p:txBody>
      </p:sp>
      <p:sp>
        <p:nvSpPr>
          <p:cNvPr id="14339" name="Rectangle 3"/>
          <p:cNvSpPr>
            <a:spLocks noGrp="1"/>
          </p:cNvSpPr>
          <p:nvPr>
            <p:ph idx="1"/>
          </p:nvPr>
        </p:nvSpPr>
        <p:spPr>
          <a:xfrm>
            <a:off x="0" y="1600200"/>
            <a:ext cx="8308975" cy="4572000"/>
          </a:xfrm>
        </p:spPr>
        <p:txBody>
          <a:bodyPr>
            <a:normAutofit/>
          </a:bodyPr>
          <a:lstStyle/>
          <a:p>
            <a:pPr marL="0" indent="0" eaLnBrk="1" hangingPunct="1">
              <a:lnSpc>
                <a:spcPct val="90000"/>
              </a:lnSpc>
              <a:spcAft>
                <a:spcPts val="1200"/>
              </a:spcAft>
              <a:buNone/>
            </a:pPr>
            <a:endParaRPr lang="en-US" dirty="0" smtClean="0"/>
          </a:p>
          <a:p>
            <a:pPr marL="514350" indent="-514350">
              <a:lnSpc>
                <a:spcPct val="90000"/>
              </a:lnSpc>
              <a:spcAft>
                <a:spcPts val="1200"/>
              </a:spcAft>
              <a:buFont typeface="+mj-lt"/>
              <a:buAutoNum type="arabicPeriod" startAt="4"/>
            </a:pPr>
            <a:r>
              <a:rPr lang="en-US" dirty="0" smtClean="0"/>
              <a:t>The </a:t>
            </a:r>
            <a:r>
              <a:rPr lang="en-US" dirty="0"/>
              <a:t>training is reasonably available from either governmental or private </a:t>
            </a:r>
            <a:r>
              <a:rPr lang="en-US" dirty="0" smtClean="0"/>
              <a:t>sources</a:t>
            </a:r>
          </a:p>
          <a:p>
            <a:pPr marL="381000" indent="-381000">
              <a:lnSpc>
                <a:spcPct val="90000"/>
              </a:lnSpc>
              <a:spcAft>
                <a:spcPts val="1200"/>
              </a:spcAft>
              <a:buFont typeface="Arial" pitchFamily="34" charset="0"/>
              <a:buAutoNum type="arabicPeriod" startAt="4"/>
            </a:pPr>
            <a:r>
              <a:rPr lang="en-US" dirty="0" smtClean="0"/>
              <a:t>You </a:t>
            </a:r>
            <a:r>
              <a:rPr lang="en-US" dirty="0"/>
              <a:t>have the background, education, skills or experience to succeed in the </a:t>
            </a:r>
            <a:r>
              <a:rPr lang="en-US" dirty="0" smtClean="0"/>
              <a:t>training</a:t>
            </a:r>
          </a:p>
          <a:p>
            <a:pPr marL="381000" indent="-381000">
              <a:lnSpc>
                <a:spcPct val="90000"/>
              </a:lnSpc>
              <a:spcAft>
                <a:spcPts val="1200"/>
              </a:spcAft>
              <a:buFont typeface="Arial" pitchFamily="34" charset="0"/>
              <a:buAutoNum type="arabicPeriod" startAt="4"/>
            </a:pPr>
            <a:r>
              <a:rPr lang="en-US" dirty="0"/>
              <a:t>The training is suitable for the worker and available at reasonable cost.</a:t>
            </a:r>
          </a:p>
          <a:p>
            <a:pPr marL="381000" indent="-381000">
              <a:lnSpc>
                <a:spcPct val="90000"/>
              </a:lnSpc>
              <a:spcAft>
                <a:spcPts val="1200"/>
              </a:spcAft>
              <a:buFont typeface="Arial" pitchFamily="34" charset="0"/>
              <a:buAutoNum type="arabicPeriod" startAt="4"/>
            </a:pPr>
            <a:endParaRPr lang="en-US" dirty="0" smtClean="0"/>
          </a:p>
          <a:p>
            <a:pPr marL="381000" indent="-381000">
              <a:lnSpc>
                <a:spcPct val="90000"/>
              </a:lnSpc>
              <a:spcAft>
                <a:spcPts val="1200"/>
              </a:spcAft>
              <a:buFont typeface="Arial" pitchFamily="34" charset="0"/>
              <a:buAutoNum type="arabicPeriod" startAt="4"/>
            </a:pPr>
            <a:endParaRPr lang="en-US" dirty="0" smtClean="0"/>
          </a:p>
          <a:p>
            <a:pPr marL="0" indent="0">
              <a:lnSpc>
                <a:spcPct val="90000"/>
              </a:lnSpc>
              <a:spcAft>
                <a:spcPts val="1200"/>
              </a:spcAft>
              <a:buNone/>
            </a:pPr>
            <a:endParaRPr lang="en-US" dirty="0" smtClean="0"/>
          </a:p>
          <a:p>
            <a:pPr marL="0" indent="0" eaLnBrk="1" hangingPunct="1">
              <a:lnSpc>
                <a:spcPct val="90000"/>
              </a:lnSpc>
              <a:buNone/>
            </a:pPr>
            <a:endParaRPr lang="en-US" dirty="0" smtClean="0"/>
          </a:p>
        </p:txBody>
      </p:sp>
      <p:pic>
        <p:nvPicPr>
          <p:cNvPr id="6"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105400"/>
            <a:ext cx="204787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208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a:xfrm>
            <a:off x="228600" y="914400"/>
            <a:ext cx="8308975" cy="676275"/>
          </a:xfrm>
        </p:spPr>
        <p:txBody>
          <a:bodyPr>
            <a:normAutofit fontScale="90000"/>
          </a:bodyPr>
          <a:lstStyle/>
          <a:p>
            <a:pPr eaLnBrk="1" fontAlgn="auto" hangingPunct="1">
              <a:spcAft>
                <a:spcPts val="0"/>
              </a:spcAft>
              <a:defRPr/>
            </a:pPr>
            <a:r>
              <a:rPr lang="en-US" b="1" dirty="0" smtClean="0">
                <a:solidFill>
                  <a:schemeClr val="tx2">
                    <a:lumMod val="50000"/>
                  </a:schemeClr>
                </a:solidFill>
              </a:rPr>
              <a:t>Job Search Allowance</a:t>
            </a:r>
            <a:endParaRPr lang="en-US" sz="2400" dirty="0" smtClean="0"/>
          </a:p>
        </p:txBody>
      </p:sp>
      <p:sp>
        <p:nvSpPr>
          <p:cNvPr id="199681" name="Rectangle 3"/>
          <p:cNvSpPr>
            <a:spLocks noGrp="1"/>
          </p:cNvSpPr>
          <p:nvPr>
            <p:ph idx="1"/>
          </p:nvPr>
        </p:nvSpPr>
        <p:spPr>
          <a:xfrm>
            <a:off x="457200" y="1981200"/>
            <a:ext cx="8229600" cy="4572000"/>
          </a:xfrm>
        </p:spPr>
        <p:txBody>
          <a:bodyPr>
            <a:normAutofit fontScale="92500" lnSpcReduction="20000"/>
          </a:bodyPr>
          <a:lstStyle/>
          <a:p>
            <a:pPr marL="0" indent="0" eaLnBrk="1" hangingPunct="1">
              <a:lnSpc>
                <a:spcPct val="80000"/>
              </a:lnSpc>
              <a:spcAft>
                <a:spcPts val="1200"/>
              </a:spcAft>
              <a:buNone/>
            </a:pPr>
            <a:r>
              <a:rPr lang="en-US" sz="2600" dirty="0" smtClean="0"/>
              <a:t>Job Search Allowance – May cover the cost of necessary job search expenses.  </a:t>
            </a:r>
          </a:p>
          <a:p>
            <a:pPr eaLnBrk="1" hangingPunct="1">
              <a:lnSpc>
                <a:spcPct val="80000"/>
              </a:lnSpc>
              <a:spcAft>
                <a:spcPts val="1200"/>
              </a:spcAft>
              <a:buFont typeface="Arial" panose="020B0604020202020204" pitchFamily="34" charset="0"/>
              <a:buChar char="•"/>
            </a:pPr>
            <a:r>
              <a:rPr lang="en-US" sz="2600" dirty="0" smtClean="0"/>
              <a:t>Maximum amount paid is $1250 per certification.</a:t>
            </a:r>
          </a:p>
          <a:p>
            <a:pPr>
              <a:spcAft>
                <a:spcPts val="1200"/>
              </a:spcAft>
              <a:buFont typeface="Arial" panose="020B0604020202020204" pitchFamily="34" charset="0"/>
              <a:buChar char="•"/>
            </a:pPr>
            <a:r>
              <a:rPr lang="en-US" dirty="0" smtClean="0"/>
              <a:t>Deadline to apply - 365 </a:t>
            </a:r>
            <a:r>
              <a:rPr lang="en-US" dirty="0"/>
              <a:t>days after certification or your last total separation, </a:t>
            </a:r>
            <a:r>
              <a:rPr lang="en-US" dirty="0" smtClean="0"/>
              <a:t>or 182 </a:t>
            </a:r>
            <a:r>
              <a:rPr lang="en-US" dirty="0"/>
              <a:t>days after training is completed, unless the worker received a training waiver.</a:t>
            </a:r>
          </a:p>
          <a:p>
            <a:pPr eaLnBrk="1" hangingPunct="1">
              <a:lnSpc>
                <a:spcPct val="80000"/>
              </a:lnSpc>
              <a:spcAft>
                <a:spcPts val="1200"/>
              </a:spcAft>
            </a:pPr>
            <a:r>
              <a:rPr lang="en-US" sz="2600" dirty="0" smtClean="0"/>
              <a:t>A determination must be made showing that it  is necessary for you to obtain work outside your commuting area. </a:t>
            </a:r>
          </a:p>
          <a:p>
            <a:pPr eaLnBrk="1" hangingPunct="1">
              <a:lnSpc>
                <a:spcPct val="80000"/>
              </a:lnSpc>
              <a:buFont typeface="Wingdings" pitchFamily="2" charset="2"/>
              <a:buNone/>
            </a:pPr>
            <a:r>
              <a:rPr lang="en-US" sz="2600" dirty="0" smtClean="0"/>
              <a:t>   </a:t>
            </a:r>
          </a:p>
          <a:p>
            <a:pPr algn="ctr" eaLnBrk="1" hangingPunct="1">
              <a:lnSpc>
                <a:spcPct val="80000"/>
              </a:lnSpc>
              <a:buFont typeface="Wingdings" pitchFamily="2" charset="2"/>
              <a:buNone/>
            </a:pPr>
            <a:endParaRPr lang="en-US" sz="2600" dirty="0" smtClean="0"/>
          </a:p>
          <a:p>
            <a:pPr algn="ctr" eaLnBrk="1" hangingPunct="1">
              <a:lnSpc>
                <a:spcPct val="80000"/>
              </a:lnSpc>
              <a:buFont typeface="Wingdings" pitchFamily="2" charset="2"/>
              <a:buNone/>
            </a:pPr>
            <a:endParaRPr lang="en-US" sz="2600" dirty="0" smtClean="0"/>
          </a:p>
          <a:p>
            <a:pPr algn="r" eaLnBrk="1" hangingPunct="1">
              <a:lnSpc>
                <a:spcPct val="80000"/>
              </a:lnSpc>
              <a:buFont typeface="Wingdings" pitchFamily="2" charset="2"/>
              <a:buNone/>
            </a:pPr>
            <a:r>
              <a:rPr lang="en-US" sz="2600" b="1" dirty="0" smtClean="0"/>
              <a:t>Prior Approval Is Needed</a:t>
            </a:r>
          </a:p>
        </p:txBody>
      </p:sp>
      <p:pic>
        <p:nvPicPr>
          <p:cNvPr id="199683" name="Picture 7" descr="BD06116_"/>
          <p:cNvPicPr>
            <a:picLocks noChangeAspect="1" noChangeArrowheads="1"/>
          </p:cNvPicPr>
          <p:nvPr/>
        </p:nvPicPr>
        <p:blipFill>
          <a:blip r:embed="rId3" cstate="print"/>
          <a:srcRect/>
          <a:stretch>
            <a:fillRect/>
          </a:stretch>
        </p:blipFill>
        <p:spPr bwMode="auto">
          <a:xfrm>
            <a:off x="1066800" y="5334000"/>
            <a:ext cx="1677988" cy="9779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19968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p:cNvSpPr>
          <p:nvPr>
            <p:ph idx="1"/>
          </p:nvPr>
        </p:nvSpPr>
        <p:spPr>
          <a:xfrm>
            <a:off x="381000" y="1905000"/>
            <a:ext cx="8308975" cy="4114800"/>
          </a:xfrm>
        </p:spPr>
        <p:txBody>
          <a:bodyPr>
            <a:normAutofit fontScale="77500" lnSpcReduction="20000"/>
          </a:bodyPr>
          <a:lstStyle/>
          <a:p>
            <a:pPr eaLnBrk="1" hangingPunct="1">
              <a:spcAft>
                <a:spcPts val="1200"/>
              </a:spcAft>
            </a:pPr>
            <a:r>
              <a:rPr lang="en-US" dirty="0" smtClean="0"/>
              <a:t>After an assessment, if it is determined that suitable work is not available in your current area of residence, and </a:t>
            </a:r>
          </a:p>
          <a:p>
            <a:pPr eaLnBrk="1" hangingPunct="1">
              <a:spcAft>
                <a:spcPts val="1200"/>
              </a:spcAft>
            </a:pPr>
            <a:r>
              <a:rPr lang="en-US" dirty="0" smtClean="0"/>
              <a:t>You find long term work or a bona fide offer of work within the United States (must meet the suitable employment definition),</a:t>
            </a:r>
          </a:p>
          <a:p>
            <a:pPr>
              <a:spcAft>
                <a:spcPts val="1200"/>
              </a:spcAft>
            </a:pPr>
            <a:r>
              <a:rPr lang="en-US" dirty="0" smtClean="0"/>
              <a:t>Reasonable and necessary relocation expenses may be covered, and A </a:t>
            </a:r>
            <a:r>
              <a:rPr lang="en-US" dirty="0"/>
              <a:t>Lump Sum equal to 3 times your former average weekly wage up to a maximum of $1,250</a:t>
            </a:r>
            <a:r>
              <a:rPr lang="en-US" dirty="0" smtClean="0"/>
              <a:t>.</a:t>
            </a:r>
          </a:p>
          <a:p>
            <a:pPr>
              <a:spcAft>
                <a:spcPts val="1200"/>
              </a:spcAft>
            </a:pPr>
            <a:r>
              <a:rPr lang="en-US" dirty="0" smtClean="0"/>
              <a:t>Deadline to apply -  </a:t>
            </a:r>
            <a:r>
              <a:rPr lang="en-US" dirty="0"/>
              <a:t>425 days after certification or your last total separation, </a:t>
            </a:r>
            <a:r>
              <a:rPr lang="en-US" dirty="0" smtClean="0"/>
              <a:t>or 182 </a:t>
            </a:r>
            <a:r>
              <a:rPr lang="en-US" dirty="0"/>
              <a:t>days after training concluded, unless the worker received a training waiver.</a:t>
            </a:r>
          </a:p>
          <a:p>
            <a:pPr algn="r">
              <a:lnSpc>
                <a:spcPct val="80000"/>
              </a:lnSpc>
              <a:buNone/>
            </a:pPr>
            <a:endParaRPr lang="en-US" dirty="0" smtClean="0"/>
          </a:p>
          <a:p>
            <a:pPr algn="r">
              <a:lnSpc>
                <a:spcPct val="80000"/>
              </a:lnSpc>
              <a:buNone/>
            </a:pPr>
            <a:r>
              <a:rPr lang="en-US" b="1" dirty="0" smtClean="0"/>
              <a:t>Prior </a:t>
            </a:r>
            <a:r>
              <a:rPr lang="en-US" b="1" dirty="0"/>
              <a:t>Approval Is Needed</a:t>
            </a:r>
          </a:p>
        </p:txBody>
      </p:sp>
      <p:sp>
        <p:nvSpPr>
          <p:cNvPr id="157698" name="Rectangle 2"/>
          <p:cNvSpPr>
            <a:spLocks noGrp="1"/>
          </p:cNvSpPr>
          <p:nvPr>
            <p:ph type="title"/>
          </p:nvPr>
        </p:nvSpPr>
        <p:spPr>
          <a:xfrm>
            <a:off x="381000" y="990600"/>
            <a:ext cx="8308975" cy="676275"/>
          </a:xfrm>
        </p:spPr>
        <p:txBody>
          <a:bodyPr>
            <a:normAutofit fontScale="90000"/>
          </a:bodyPr>
          <a:lstStyle/>
          <a:p>
            <a:pPr eaLnBrk="1" fontAlgn="auto" hangingPunct="1">
              <a:spcAft>
                <a:spcPts val="0"/>
              </a:spcAft>
              <a:defRPr/>
            </a:pPr>
            <a:r>
              <a:rPr lang="en-US" b="1" dirty="0" smtClean="0">
                <a:solidFill>
                  <a:schemeClr val="tx2">
                    <a:lumMod val="50000"/>
                  </a:schemeClr>
                </a:solidFill>
              </a:rPr>
              <a:t>Relocation Allowance</a:t>
            </a:r>
          </a:p>
        </p:txBody>
      </p:sp>
      <p:graphicFrame>
        <p:nvGraphicFramePr>
          <p:cNvPr id="61444" name="Object 4"/>
          <p:cNvGraphicFramePr>
            <a:graphicFrameLocks noChangeAspect="1"/>
          </p:cNvGraphicFramePr>
          <p:nvPr>
            <p:extLst>
              <p:ext uri="{D42A27DB-BD31-4B8C-83A1-F6EECF244321}">
                <p14:modId xmlns:p14="http://schemas.microsoft.com/office/powerpoint/2010/main" val="598632606"/>
              </p:ext>
            </p:extLst>
          </p:nvPr>
        </p:nvGraphicFramePr>
        <p:xfrm>
          <a:off x="1409700" y="5391150"/>
          <a:ext cx="1905000" cy="1257300"/>
        </p:xfrm>
        <a:graphic>
          <a:graphicData uri="http://schemas.openxmlformats.org/presentationml/2006/ole">
            <mc:AlternateContent xmlns:mc="http://schemas.openxmlformats.org/markup-compatibility/2006">
              <mc:Choice xmlns:v="urn:schemas-microsoft-com:vml" Requires="v">
                <p:oleObj spid="_x0000_s36960" name="Clip" r:id="rId4" imgW="4582440" imgH="3026880" progId="">
                  <p:embed/>
                </p:oleObj>
              </mc:Choice>
              <mc:Fallback>
                <p:oleObj name="Clip" r:id="rId4" imgW="4582440" imgH="30268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700" y="5391150"/>
                        <a:ext cx="1905000" cy="1257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413" name="Picture 9"/>
          <p:cNvPicPr>
            <a:picLocks noChangeAspect="1" noChangeArrowheads="1"/>
          </p:cNvPicPr>
          <p:nvPr/>
        </p:nvPicPr>
        <p:blipFill>
          <a:blip r:embed="rId6" cstate="print"/>
          <a:srcRect/>
          <a:stretch>
            <a:fillRect/>
          </a:stretch>
        </p:blipFill>
        <p:spPr bwMode="auto">
          <a:xfrm>
            <a:off x="28575" y="0"/>
            <a:ext cx="2333625" cy="838200"/>
          </a:xfrm>
          <a:prstGeom prst="rect">
            <a:avLst/>
          </a:prstGeom>
          <a:noFill/>
          <a:ln w="9525">
            <a:noFill/>
            <a:miter lim="800000"/>
            <a:headEnd/>
            <a:tailEnd/>
          </a:ln>
        </p:spPr>
      </p:pic>
      <p:pic>
        <p:nvPicPr>
          <p:cNvPr id="17414" name="Picture 10"/>
          <p:cNvPicPr>
            <a:picLocks noChangeAspect="1" noChangeArrowheads="1"/>
          </p:cNvPicPr>
          <p:nvPr/>
        </p:nvPicPr>
        <p:blipFill>
          <a:blip r:embed="rId7" cstate="print"/>
          <a:srcRect/>
          <a:stretch>
            <a:fillRect/>
          </a:stretch>
        </p:blipFill>
        <p:spPr bwMode="auto">
          <a:xfrm>
            <a:off x="2057400" y="0"/>
            <a:ext cx="7086600" cy="838200"/>
          </a:xfrm>
          <a:prstGeom prst="rect">
            <a:avLst/>
          </a:prstGeom>
          <a:noFill/>
          <a:ln w="9525">
            <a:noFill/>
            <a:miter lim="800000"/>
            <a:headEnd/>
            <a:tailEnd/>
          </a:ln>
        </p:spPr>
      </p:pic>
    </p:spTree>
    <p:extLst>
      <p:ext uri="{BB962C8B-B14F-4D97-AF65-F5344CB8AC3E}">
        <p14:creationId xmlns:p14="http://schemas.microsoft.com/office/powerpoint/2010/main" val="2743994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additive="base">
                                        <p:cTn id="7" dur="2000" fill="hold"/>
                                        <p:tgtEl>
                                          <p:spTgt spid="61444"/>
                                        </p:tgtEl>
                                        <p:attrNameLst>
                                          <p:attrName>ppt_x</p:attrName>
                                        </p:attrNameLst>
                                      </p:cBhvr>
                                      <p:tavLst>
                                        <p:tav tm="0">
                                          <p:val>
                                            <p:strVal val="1+#ppt_w/2"/>
                                          </p:val>
                                        </p:tav>
                                        <p:tav tm="100000">
                                          <p:val>
                                            <p:strVal val="#ppt_x"/>
                                          </p:val>
                                        </p:tav>
                                      </p:tavLst>
                                    </p:anim>
                                    <p:anim calcmode="lin" valueType="num">
                                      <p:cBhvr additive="base">
                                        <p:cTn id="8" dur="2000" fill="hold"/>
                                        <p:tgtEl>
                                          <p:spTgt spid="614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ubtitle 6"/>
          <p:cNvSpPr>
            <a:spLocks noGrp="1"/>
          </p:cNvSpPr>
          <p:nvPr>
            <p:ph idx="1"/>
          </p:nvPr>
        </p:nvSpPr>
        <p:spPr>
          <a:xfrm>
            <a:off x="4800600" y="3657600"/>
            <a:ext cx="4152900" cy="1143000"/>
          </a:xfrm>
        </p:spPr>
        <p:txBody>
          <a:bodyPr/>
          <a:lstStyle/>
          <a:p>
            <a:pPr algn="ctr" eaLnBrk="1" hangingPunct="1">
              <a:buFont typeface="Wingdings" pitchFamily="2" charset="2"/>
              <a:buNone/>
            </a:pPr>
            <a:r>
              <a:rPr lang="en-US" smtClean="0"/>
              <a:t>For Workers </a:t>
            </a:r>
          </a:p>
          <a:p>
            <a:pPr algn="ctr" eaLnBrk="1" hangingPunct="1">
              <a:buFont typeface="Wingdings" pitchFamily="2" charset="2"/>
              <a:buNone/>
            </a:pPr>
            <a:r>
              <a:rPr lang="en-US" smtClean="0"/>
              <a:t>50 and older</a:t>
            </a:r>
          </a:p>
        </p:txBody>
      </p:sp>
      <p:sp>
        <p:nvSpPr>
          <p:cNvPr id="169986" name="Rectangle 2"/>
          <p:cNvSpPr>
            <a:spLocks noGrp="1"/>
          </p:cNvSpPr>
          <p:nvPr>
            <p:ph type="title"/>
          </p:nvPr>
        </p:nvSpPr>
        <p:spPr>
          <a:xfrm>
            <a:off x="415925" y="1457325"/>
            <a:ext cx="8308975" cy="752475"/>
          </a:xfrm>
        </p:spPr>
        <p:txBody>
          <a:bodyPr>
            <a:normAutofit fontScale="90000"/>
          </a:bodyPr>
          <a:lstStyle/>
          <a:p>
            <a:pPr eaLnBrk="1" fontAlgn="auto" hangingPunct="1">
              <a:spcAft>
                <a:spcPts val="0"/>
              </a:spcAft>
              <a:defRPr/>
            </a:pPr>
            <a:r>
              <a:rPr lang="en-US" b="1" dirty="0" smtClean="0">
                <a:solidFill>
                  <a:schemeClr val="tx2">
                    <a:lumMod val="50000"/>
                  </a:schemeClr>
                </a:solidFill>
              </a:rPr>
              <a:t>Reemployment Trade Adjustment Assistance (RTAA)</a:t>
            </a:r>
          </a:p>
        </p:txBody>
      </p:sp>
      <p:graphicFrame>
        <p:nvGraphicFramePr>
          <p:cNvPr id="21506" name="Object 8"/>
          <p:cNvGraphicFramePr>
            <a:graphicFrameLocks noChangeAspect="1"/>
          </p:cNvGraphicFramePr>
          <p:nvPr/>
        </p:nvGraphicFramePr>
        <p:xfrm>
          <a:off x="609600" y="2895600"/>
          <a:ext cx="4267200" cy="2840038"/>
        </p:xfrm>
        <a:graphic>
          <a:graphicData uri="http://schemas.openxmlformats.org/presentationml/2006/ole">
            <mc:AlternateContent xmlns:mc="http://schemas.openxmlformats.org/markup-compatibility/2006">
              <mc:Choice xmlns:v="urn:schemas-microsoft-com:vml" Requires="v">
                <p:oleObj spid="_x0000_s42079" name="Clip" r:id="rId4" imgW="1811520" imgH="1370880" progId="">
                  <p:embed/>
                </p:oleObj>
              </mc:Choice>
              <mc:Fallback>
                <p:oleObj name="Clip" r:id="rId4" imgW="1811520" imgH="13708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895600"/>
                        <a:ext cx="4267200" cy="284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94452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3"/>
          <p:cNvSpPr>
            <a:spLocks noGrp="1"/>
          </p:cNvSpPr>
          <p:nvPr>
            <p:ph idx="1"/>
          </p:nvPr>
        </p:nvSpPr>
        <p:spPr>
          <a:xfrm>
            <a:off x="457200" y="2286000"/>
            <a:ext cx="8229600" cy="3840163"/>
          </a:xfrm>
        </p:spPr>
        <p:txBody>
          <a:bodyPr/>
          <a:lstStyle/>
          <a:p>
            <a:pPr eaLnBrk="1" hangingPunct="1"/>
            <a:r>
              <a:rPr lang="en-US" dirty="0" smtClean="0"/>
              <a:t>RTAA is a program that provides eligible individuals who obtain new employment with a 50% wage subsidy to help bridge the salary gap between their old and new employment .</a:t>
            </a:r>
          </a:p>
          <a:p>
            <a:pPr eaLnBrk="1" hangingPunct="1">
              <a:buFont typeface="Wingdings" pitchFamily="2" charset="2"/>
              <a:buNone/>
            </a:pPr>
            <a:endParaRPr lang="en-US" dirty="0" smtClean="0"/>
          </a:p>
        </p:txBody>
      </p:sp>
      <p:sp>
        <p:nvSpPr>
          <p:cNvPr id="80898" name="Rectangle 2"/>
          <p:cNvSpPr>
            <a:spLocks noGrp="1"/>
          </p:cNvSpPr>
          <p:nvPr>
            <p:ph type="title"/>
          </p:nvPr>
        </p:nvSpPr>
        <p:spPr>
          <a:xfrm>
            <a:off x="457200" y="920663"/>
            <a:ext cx="8229600" cy="1127342"/>
          </a:xfrm>
        </p:spPr>
        <p:txBody>
          <a:bodyPr/>
          <a:lstStyle/>
          <a:p>
            <a:pPr eaLnBrk="1" fontAlgn="auto" hangingPunct="1">
              <a:spcAft>
                <a:spcPts val="0"/>
              </a:spcAft>
              <a:defRPr/>
            </a:pPr>
            <a:r>
              <a:rPr lang="en-US" b="1" dirty="0" smtClean="0">
                <a:solidFill>
                  <a:schemeClr val="tx2">
                    <a:lumMod val="50000"/>
                  </a:schemeClr>
                </a:solidFill>
              </a:rPr>
              <a:t>What is RTAA?</a:t>
            </a:r>
          </a:p>
        </p:txBody>
      </p:sp>
      <p:pic>
        <p:nvPicPr>
          <p:cNvPr id="180227" name="Picture 5"/>
          <p:cNvPicPr>
            <a:picLocks noChangeAspect="1" noChangeArrowheads="1"/>
          </p:cNvPicPr>
          <p:nvPr/>
        </p:nvPicPr>
        <p:blipFill>
          <a:blip r:embed="rId3" cstate="print"/>
          <a:srcRect/>
          <a:stretch>
            <a:fillRect/>
          </a:stretch>
        </p:blipFill>
        <p:spPr bwMode="auto">
          <a:xfrm>
            <a:off x="5638800" y="4876800"/>
            <a:ext cx="2209800" cy="1295400"/>
          </a:xfrm>
          <a:prstGeom prst="rect">
            <a:avLst/>
          </a:prstGeom>
          <a:noFill/>
          <a:ln w="9525">
            <a:noFill/>
            <a:miter lim="800000"/>
            <a:headEnd/>
            <a:tailEnd/>
          </a:ln>
        </p:spPr>
      </p:pic>
    </p:spTree>
    <p:extLst>
      <p:ext uri="{BB962C8B-B14F-4D97-AF65-F5344CB8AC3E}">
        <p14:creationId xmlns:p14="http://schemas.microsoft.com/office/powerpoint/2010/main" val="1030442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nchor="t">
            <a:normAutofit/>
          </a:bodyPr>
          <a:lstStyle/>
          <a:p>
            <a:pPr eaLnBrk="1" hangingPunct="1"/>
            <a:r>
              <a:rPr lang="en-US" dirty="0" smtClean="0">
                <a:solidFill>
                  <a:schemeClr val="tx2">
                    <a:lumMod val="50000"/>
                  </a:schemeClr>
                </a:solidFill>
              </a:rPr>
              <a:t>Qualifying Requirements - TAA</a:t>
            </a:r>
          </a:p>
        </p:txBody>
      </p:sp>
      <p:sp>
        <p:nvSpPr>
          <p:cNvPr id="93186" name="TextBox 2"/>
          <p:cNvSpPr txBox="1">
            <a:spLocks noChangeArrowheads="1"/>
          </p:cNvSpPr>
          <p:nvPr/>
        </p:nvSpPr>
        <p:spPr bwMode="auto">
          <a:xfrm>
            <a:off x="228600" y="1524000"/>
            <a:ext cx="8610600" cy="4185761"/>
          </a:xfrm>
          <a:prstGeom prst="rect">
            <a:avLst/>
          </a:prstGeom>
          <a:noFill/>
          <a:ln w="9525">
            <a:noFill/>
            <a:miter lim="800000"/>
            <a:headEnd/>
            <a:tailEnd/>
          </a:ln>
        </p:spPr>
        <p:txBody>
          <a:bodyPr>
            <a:spAutoFit/>
          </a:bodyPr>
          <a:lstStyle/>
          <a:p>
            <a:endParaRPr lang="en-US" sz="1900" dirty="0" smtClean="0"/>
          </a:p>
          <a:p>
            <a:r>
              <a:rPr lang="en-US" sz="1900" dirty="0" smtClean="0"/>
              <a:t>To </a:t>
            </a:r>
            <a:r>
              <a:rPr lang="en-US" sz="1900" dirty="0"/>
              <a:t>qualify for Job Search Allowances, Relocation Allowances, and </a:t>
            </a:r>
            <a:r>
              <a:rPr lang="en-US" sz="1900" dirty="0" smtClean="0"/>
              <a:t>Training</a:t>
            </a:r>
            <a:r>
              <a:rPr lang="en-US" sz="1900" dirty="0"/>
              <a:t>, you must:</a:t>
            </a:r>
          </a:p>
          <a:p>
            <a:r>
              <a:rPr lang="en-US" sz="1900" dirty="0"/>
              <a:t> </a:t>
            </a:r>
          </a:p>
          <a:p>
            <a:pPr marL="738188" lvl="1" indent="-280988">
              <a:buFont typeface="Arial" pitchFamily="34" charset="0"/>
              <a:buChar char="•"/>
            </a:pPr>
            <a:r>
              <a:rPr lang="en-US" sz="1900" dirty="0"/>
              <a:t>Be a member of a group of workers covered under a certified petition;</a:t>
            </a:r>
          </a:p>
          <a:p>
            <a:pPr marL="738188" lvl="1" indent="-280988"/>
            <a:endParaRPr lang="en-US" sz="1900" dirty="0"/>
          </a:p>
          <a:p>
            <a:pPr marL="738188" lvl="1" indent="-280988">
              <a:buFont typeface="Arial" pitchFamily="34" charset="0"/>
              <a:buChar char="•"/>
            </a:pPr>
            <a:r>
              <a:rPr lang="en-US" sz="1900" dirty="0"/>
              <a:t>Be </a:t>
            </a:r>
            <a:r>
              <a:rPr lang="en-US" sz="1900" dirty="0" smtClean="0"/>
              <a:t>separated </a:t>
            </a:r>
            <a:r>
              <a:rPr lang="en-US" sz="1900" dirty="0"/>
              <a:t>on or after the impact (beginning) date and before the termination or expiration (ending) date of the certified petition;</a:t>
            </a:r>
          </a:p>
          <a:p>
            <a:pPr marL="738188" lvl="1" indent="-280988"/>
            <a:r>
              <a:rPr lang="en-US" sz="1900" dirty="0"/>
              <a:t> </a:t>
            </a:r>
          </a:p>
          <a:p>
            <a:pPr marL="738188" lvl="1" indent="-280988">
              <a:buFont typeface="Arial" pitchFamily="34" charset="0"/>
              <a:buChar char="•"/>
            </a:pPr>
            <a:r>
              <a:rPr lang="en-US" sz="1900" dirty="0"/>
              <a:t>Be separated due to lack of work; and</a:t>
            </a:r>
          </a:p>
          <a:p>
            <a:pPr marL="738188" lvl="1" indent="-280988"/>
            <a:r>
              <a:rPr lang="en-US" sz="1900" dirty="0"/>
              <a:t> </a:t>
            </a:r>
          </a:p>
          <a:p>
            <a:pPr marL="738188" lvl="1" indent="-280988">
              <a:buFont typeface="Arial" pitchFamily="34" charset="0"/>
              <a:buChar char="•"/>
            </a:pPr>
            <a:r>
              <a:rPr lang="en-US" sz="1900" dirty="0"/>
              <a:t>Be laid off for 7 or more consecutive days, or put on a reduced work schedule.</a:t>
            </a:r>
          </a:p>
          <a:p>
            <a:endParaRPr lang="en-US" sz="19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p:cNvSpPr>
          <p:nvPr>
            <p:ph idx="1"/>
          </p:nvPr>
        </p:nvSpPr>
        <p:spPr>
          <a:xfrm>
            <a:off x="457200" y="2789238"/>
            <a:ext cx="8229600" cy="3840162"/>
          </a:xfrm>
        </p:spPr>
        <p:txBody>
          <a:bodyPr/>
          <a:lstStyle/>
          <a:p>
            <a:pPr eaLnBrk="1" hangingPunct="1">
              <a:lnSpc>
                <a:spcPct val="90000"/>
              </a:lnSpc>
              <a:spcAft>
                <a:spcPts val="1200"/>
              </a:spcAft>
              <a:buFontTx/>
              <a:buNone/>
            </a:pPr>
            <a:r>
              <a:rPr lang="en-US" dirty="0" smtClean="0"/>
              <a:t>To be Eligible for RTAA a worker must:</a:t>
            </a:r>
          </a:p>
          <a:p>
            <a:pPr eaLnBrk="1" hangingPunct="1">
              <a:lnSpc>
                <a:spcPct val="90000"/>
              </a:lnSpc>
              <a:spcAft>
                <a:spcPts val="1200"/>
              </a:spcAft>
              <a:buFont typeface="Arial" charset="0"/>
              <a:buChar char="•"/>
            </a:pPr>
            <a:r>
              <a:rPr lang="en-US" dirty="0" smtClean="0"/>
              <a:t>Receive entitlement to TAA</a:t>
            </a:r>
          </a:p>
          <a:p>
            <a:pPr eaLnBrk="1" hangingPunct="1">
              <a:lnSpc>
                <a:spcPct val="90000"/>
              </a:lnSpc>
              <a:spcAft>
                <a:spcPts val="1200"/>
              </a:spcAft>
              <a:buFont typeface="Arial" charset="0"/>
              <a:buChar char="•"/>
            </a:pPr>
            <a:r>
              <a:rPr lang="en-US" dirty="0" smtClean="0"/>
              <a:t>Be at least 50 years of age. </a:t>
            </a:r>
          </a:p>
          <a:p>
            <a:pPr eaLnBrk="1" hangingPunct="1">
              <a:lnSpc>
                <a:spcPct val="90000"/>
              </a:lnSpc>
              <a:spcAft>
                <a:spcPts val="1200"/>
              </a:spcAft>
              <a:buFont typeface="Arial" charset="0"/>
              <a:buChar char="•"/>
            </a:pPr>
            <a:r>
              <a:rPr lang="en-US" dirty="0" smtClean="0"/>
              <a:t>Be projected to earn less than $50,000.00/year in new employment</a:t>
            </a:r>
          </a:p>
          <a:p>
            <a:pPr eaLnBrk="1" hangingPunct="1">
              <a:lnSpc>
                <a:spcPct val="90000"/>
              </a:lnSpc>
              <a:spcAft>
                <a:spcPts val="1200"/>
              </a:spcAft>
              <a:buFont typeface="Arial" charset="0"/>
              <a:buChar char="•"/>
            </a:pPr>
            <a:r>
              <a:rPr lang="en-US" dirty="0" smtClean="0"/>
              <a:t>May not be employed by the TAA-certified employer</a:t>
            </a:r>
          </a:p>
          <a:p>
            <a:pPr eaLnBrk="1" hangingPunct="1">
              <a:lnSpc>
                <a:spcPct val="90000"/>
              </a:lnSpc>
              <a:buFont typeface="Arial" charset="0"/>
              <a:buChar char="•"/>
            </a:pPr>
            <a:endParaRPr lang="en-US" dirty="0" smtClean="0"/>
          </a:p>
        </p:txBody>
      </p:sp>
      <p:sp>
        <p:nvSpPr>
          <p:cNvPr id="3" name="Rectangle 2"/>
          <p:cNvSpPr/>
          <p:nvPr/>
        </p:nvSpPr>
        <p:spPr>
          <a:xfrm>
            <a:off x="228600" y="1219200"/>
            <a:ext cx="8915400" cy="769441"/>
          </a:xfrm>
          <a:prstGeom prst="rect">
            <a:avLst/>
          </a:prstGeom>
        </p:spPr>
        <p:txBody>
          <a:bodyPr wrap="square">
            <a:spAutoFit/>
          </a:bodyPr>
          <a:lstStyle/>
          <a:p>
            <a:r>
              <a:rPr lang="en-US" sz="4400" b="1" dirty="0" smtClean="0">
                <a:solidFill>
                  <a:schemeClr val="tx2">
                    <a:lumMod val="50000"/>
                  </a:schemeClr>
                </a:solidFill>
              </a:rPr>
              <a:t>Who is Eligible for RTAA:</a:t>
            </a:r>
            <a:endParaRPr lang="en-US" sz="4400" b="1" dirty="0"/>
          </a:p>
        </p:txBody>
      </p:sp>
    </p:spTree>
    <p:extLst>
      <p:ext uri="{BB962C8B-B14F-4D97-AF65-F5344CB8AC3E}">
        <p14:creationId xmlns:p14="http://schemas.microsoft.com/office/powerpoint/2010/main" val="243729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3"/>
          <p:cNvSpPr>
            <a:spLocks noGrp="1"/>
          </p:cNvSpPr>
          <p:nvPr>
            <p:ph idx="1"/>
          </p:nvPr>
        </p:nvSpPr>
        <p:spPr>
          <a:xfrm>
            <a:off x="415925" y="1600200"/>
            <a:ext cx="8308975" cy="4648200"/>
          </a:xfrm>
        </p:spPr>
        <p:txBody>
          <a:bodyPr>
            <a:normAutofit/>
          </a:bodyPr>
          <a:lstStyle/>
          <a:p>
            <a:pPr eaLnBrk="1" hangingPunct="1">
              <a:spcAft>
                <a:spcPts val="1200"/>
              </a:spcAft>
            </a:pPr>
            <a:r>
              <a:rPr lang="en-US" sz="2600" dirty="0" smtClean="0"/>
              <a:t>a. If not enrolled in Trade Act approved training, must be reemployed full time as defined by the state of Virginia  (32 or more hours each week) </a:t>
            </a:r>
          </a:p>
          <a:p>
            <a:pPr marL="0" indent="0" eaLnBrk="1" hangingPunct="1">
              <a:spcAft>
                <a:spcPts val="1200"/>
              </a:spcAft>
              <a:buNone/>
            </a:pPr>
            <a:r>
              <a:rPr lang="en-US" sz="2600" dirty="0" smtClean="0"/>
              <a:t> </a:t>
            </a:r>
            <a:r>
              <a:rPr lang="en-US" sz="2600" b="1" dirty="0" smtClean="0"/>
              <a:t>or          </a:t>
            </a:r>
          </a:p>
          <a:p>
            <a:pPr eaLnBrk="1" hangingPunct="1">
              <a:spcAft>
                <a:spcPts val="1200"/>
              </a:spcAft>
            </a:pPr>
            <a:r>
              <a:rPr lang="en-US" sz="2600" dirty="0" smtClean="0"/>
              <a:t> If enrolled in TAA approved training, must be employed at least 20 hours per week. </a:t>
            </a:r>
          </a:p>
          <a:p>
            <a:pPr eaLnBrk="1" hangingPunct="1">
              <a:spcAft>
                <a:spcPts val="1200"/>
              </a:spcAft>
            </a:pPr>
            <a:r>
              <a:rPr lang="en-US" sz="2600" dirty="0" smtClean="0"/>
              <a:t>The 20/32 hours can consist of more than one employer.</a:t>
            </a:r>
          </a:p>
          <a:p>
            <a:pPr eaLnBrk="1" hangingPunct="1"/>
            <a:endParaRPr lang="en-US" sz="2600" dirty="0" smtClean="0"/>
          </a:p>
        </p:txBody>
      </p:sp>
      <p:sp>
        <p:nvSpPr>
          <p:cNvPr id="98306" name="Rectangle 2"/>
          <p:cNvSpPr>
            <a:spLocks noGrp="1"/>
          </p:cNvSpPr>
          <p:nvPr>
            <p:ph type="title"/>
          </p:nvPr>
        </p:nvSpPr>
        <p:spPr>
          <a:xfrm>
            <a:off x="381000" y="990600"/>
            <a:ext cx="8308975" cy="600075"/>
          </a:xfrm>
        </p:spPr>
        <p:txBody>
          <a:bodyPr>
            <a:normAutofit fontScale="90000"/>
          </a:bodyPr>
          <a:lstStyle/>
          <a:p>
            <a:pPr eaLnBrk="1" fontAlgn="auto" hangingPunct="1">
              <a:spcAft>
                <a:spcPts val="0"/>
              </a:spcAft>
              <a:defRPr/>
            </a:pPr>
            <a:r>
              <a:rPr lang="en-US" b="1" dirty="0" smtClean="0">
                <a:solidFill>
                  <a:schemeClr val="tx2">
                    <a:lumMod val="50000"/>
                  </a:schemeClr>
                </a:solidFill>
              </a:rPr>
              <a:t>RTAA </a:t>
            </a:r>
            <a:r>
              <a:rPr lang="en-US" b="1" dirty="0">
                <a:solidFill>
                  <a:schemeClr val="tx2">
                    <a:lumMod val="50000"/>
                  </a:schemeClr>
                </a:solidFill>
              </a:rPr>
              <a:t> </a:t>
            </a:r>
            <a:r>
              <a:rPr lang="en-US" b="1" dirty="0" smtClean="0">
                <a:solidFill>
                  <a:schemeClr val="tx2">
                    <a:lumMod val="50000"/>
                  </a:schemeClr>
                </a:solidFill>
              </a:rPr>
              <a:t>with Training</a:t>
            </a:r>
          </a:p>
        </p:txBody>
      </p:sp>
    </p:spTree>
    <p:extLst>
      <p:ext uri="{BB962C8B-B14F-4D97-AF65-F5344CB8AC3E}">
        <p14:creationId xmlns:p14="http://schemas.microsoft.com/office/powerpoint/2010/main" val="2637866462"/>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p:cNvSpPr>
          <p:nvPr>
            <p:ph idx="1"/>
          </p:nvPr>
        </p:nvSpPr>
        <p:spPr>
          <a:xfrm>
            <a:off x="415925" y="1981200"/>
            <a:ext cx="8308975" cy="4267200"/>
          </a:xfrm>
        </p:spPr>
        <p:txBody>
          <a:bodyPr rtlCol="0">
            <a:normAutofit/>
          </a:bodyPr>
          <a:lstStyle/>
          <a:p>
            <a:pPr marL="0" indent="0" eaLnBrk="1" fontAlgn="auto" hangingPunct="1">
              <a:spcAft>
                <a:spcPts val="1200"/>
              </a:spcAft>
              <a:buFont typeface="Wingdings" pitchFamily="2" charset="2"/>
              <a:buNone/>
              <a:defRPr/>
            </a:pPr>
            <a:r>
              <a:rPr lang="en-US" b="1" dirty="0" smtClean="0"/>
              <a:t>If no TRA benefits have been received by the worker:</a:t>
            </a:r>
            <a:r>
              <a:rPr lang="en-US" dirty="0" smtClean="0"/>
              <a:t> </a:t>
            </a:r>
          </a:p>
          <a:p>
            <a:pPr marL="832104" lvl="1" indent="-457200">
              <a:spcBef>
                <a:spcPts val="324"/>
              </a:spcBef>
              <a:spcAft>
                <a:spcPts val="1200"/>
              </a:spcAft>
              <a:defRPr/>
            </a:pPr>
            <a:r>
              <a:rPr lang="en-US" sz="2700" dirty="0" smtClean="0"/>
              <a:t>RTAA benefits may be paid for a period of up to 104 weeks or $10,000.00, whichever occurs first.</a:t>
            </a:r>
          </a:p>
          <a:p>
            <a:pPr marL="0" indent="0">
              <a:spcAft>
                <a:spcPts val="1200"/>
              </a:spcAft>
              <a:buNone/>
              <a:defRPr/>
            </a:pPr>
            <a:r>
              <a:rPr lang="en-US" b="1" dirty="0" smtClean="0"/>
              <a:t>If TRA benefits have been received by the worker prior to the RTAA claim: </a:t>
            </a:r>
            <a:r>
              <a:rPr lang="en-US" dirty="0" smtClean="0"/>
              <a:t> </a:t>
            </a:r>
            <a:endParaRPr lang="en-US" dirty="0"/>
          </a:p>
          <a:p>
            <a:pPr marL="832104" lvl="1" indent="-457200">
              <a:spcBef>
                <a:spcPts val="324"/>
              </a:spcBef>
              <a:spcAft>
                <a:spcPts val="1200"/>
              </a:spcAft>
              <a:defRPr/>
            </a:pPr>
            <a:r>
              <a:rPr lang="en-US" sz="2700" dirty="0" smtClean="0"/>
              <a:t>Any amount of TRA is </a:t>
            </a:r>
            <a:r>
              <a:rPr lang="en-US" sz="2800" dirty="0"/>
              <a:t>deducted dollar for dollar            from the maximum $10,000.00 balance.</a:t>
            </a:r>
          </a:p>
          <a:p>
            <a:pPr marL="0" indent="0">
              <a:spcAft>
                <a:spcPts val="1200"/>
              </a:spcAft>
              <a:buNone/>
              <a:defRPr/>
            </a:pPr>
            <a:endParaRPr lang="en-US" b="1" dirty="0" smtClean="0"/>
          </a:p>
          <a:p>
            <a:pPr lvl="1">
              <a:spcAft>
                <a:spcPts val="1200"/>
              </a:spcAft>
              <a:defRPr/>
            </a:pPr>
            <a:endParaRPr lang="en-US" sz="2500" dirty="0"/>
          </a:p>
          <a:p>
            <a:pPr marL="649224" lvl="2" indent="0">
              <a:spcBef>
                <a:spcPts val="324"/>
              </a:spcBef>
              <a:spcAft>
                <a:spcPts val="1200"/>
              </a:spcAft>
              <a:buNone/>
              <a:defRPr/>
            </a:pPr>
            <a:endParaRPr lang="en-US" sz="2400" dirty="0"/>
          </a:p>
        </p:txBody>
      </p:sp>
      <p:sp>
        <p:nvSpPr>
          <p:cNvPr id="173058" name="Rectangle 2"/>
          <p:cNvSpPr>
            <a:spLocks noGrp="1"/>
          </p:cNvSpPr>
          <p:nvPr>
            <p:ph type="title"/>
          </p:nvPr>
        </p:nvSpPr>
        <p:spPr>
          <a:xfrm>
            <a:off x="415925" y="1219200"/>
            <a:ext cx="8308975" cy="523875"/>
          </a:xfrm>
        </p:spPr>
        <p:txBody>
          <a:bodyPr>
            <a:normAutofit fontScale="90000"/>
          </a:bodyPr>
          <a:lstStyle/>
          <a:p>
            <a:pPr eaLnBrk="1" fontAlgn="auto" hangingPunct="1">
              <a:spcAft>
                <a:spcPts val="0"/>
              </a:spcAft>
              <a:defRPr/>
            </a:pPr>
            <a:r>
              <a:rPr lang="en-US" b="1" dirty="0" smtClean="0">
                <a:solidFill>
                  <a:schemeClr val="tx2">
                    <a:lumMod val="50000"/>
                  </a:schemeClr>
                </a:solidFill>
              </a:rPr>
              <a:t>RTAA Wage Subsidy</a:t>
            </a:r>
          </a:p>
        </p:txBody>
      </p:sp>
      <p:pic>
        <p:nvPicPr>
          <p:cNvPr id="95238" name="Picture 6"/>
          <p:cNvPicPr>
            <a:picLocks noChangeAspect="1" noChangeArrowheads="1"/>
          </p:cNvPicPr>
          <p:nvPr/>
        </p:nvPicPr>
        <p:blipFill>
          <a:blip r:embed="rId3" cstate="print"/>
          <a:srcRect/>
          <a:stretch>
            <a:fillRect/>
          </a:stretch>
        </p:blipFill>
        <p:spPr bwMode="auto">
          <a:xfrm>
            <a:off x="5334000" y="1066800"/>
            <a:ext cx="1295400" cy="762000"/>
          </a:xfrm>
          <a:prstGeom prst="rect">
            <a:avLst/>
          </a:prstGeom>
          <a:noFill/>
          <a:ln w="9525">
            <a:noFill/>
            <a:miter lim="800000"/>
            <a:headEnd/>
            <a:tailEnd/>
          </a:ln>
        </p:spPr>
      </p:pic>
    </p:spTree>
    <p:extLst>
      <p:ext uri="{BB962C8B-B14F-4D97-AF65-F5344CB8AC3E}">
        <p14:creationId xmlns:p14="http://schemas.microsoft.com/office/powerpoint/2010/main" val="329433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blinds(vertical)">
                                      <p:cBhvr>
                                        <p:cTn id="7" dur="500"/>
                                        <p:tgtEl>
                                          <p:spTgt spid="95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p:cNvSpPr>
          <p:nvPr>
            <p:ph type="title"/>
          </p:nvPr>
        </p:nvSpPr>
        <p:spPr bwMode="auto">
          <a:xfrm>
            <a:off x="457200" y="304800"/>
            <a:ext cx="8229600" cy="1143000"/>
          </a:xfrm>
        </p:spPr>
        <p:txBody>
          <a:bodyPr wrap="square" lIns="91440" tIns="45720" rIns="91440" bIns="45720" numCol="1" anchorCtr="0" compatLnSpc="1">
            <a:prstTxWarp prst="textNoShape">
              <a:avLst/>
            </a:prstTxWarp>
          </a:bodyPr>
          <a:lstStyle/>
          <a:p>
            <a:pPr>
              <a:defRPr/>
            </a:pPr>
            <a:r>
              <a:rPr lang="en-US" b="1" dirty="0" smtClean="0">
                <a:solidFill>
                  <a:schemeClr val="tx2">
                    <a:lumMod val="50000"/>
                  </a:schemeClr>
                </a:solidFill>
              </a:rPr>
              <a:t>Entitlement Letter</a:t>
            </a:r>
            <a:endParaRPr lang="en-US" b="1" dirty="0" smtClean="0">
              <a:solidFill>
                <a:schemeClr val="tx2">
                  <a:lumMod val="50000"/>
                </a:schemeClr>
              </a:solidFill>
              <a:effectLst/>
            </a:endParaRPr>
          </a:p>
        </p:txBody>
      </p:sp>
      <p:sp>
        <p:nvSpPr>
          <p:cNvPr id="144386" name="Rectangle 3"/>
          <p:cNvSpPr>
            <a:spLocks noGrp="1"/>
          </p:cNvSpPr>
          <p:nvPr>
            <p:ph idx="1"/>
          </p:nvPr>
        </p:nvSpPr>
        <p:spPr>
          <a:xfrm>
            <a:off x="152400" y="1905000"/>
            <a:ext cx="4724400" cy="3352800"/>
          </a:xfrm>
        </p:spPr>
        <p:txBody>
          <a:bodyPr>
            <a:normAutofit fontScale="92500"/>
          </a:bodyPr>
          <a:lstStyle/>
          <a:p>
            <a:pPr>
              <a:buFont typeface="Wingdings 3" pitchFamily="18" charset="2"/>
              <a:buNone/>
            </a:pPr>
            <a:r>
              <a:rPr lang="en-US" dirty="0" smtClean="0"/>
              <a:t>         </a:t>
            </a:r>
          </a:p>
          <a:p>
            <a:pPr marL="0" indent="0">
              <a:buNone/>
            </a:pPr>
            <a:r>
              <a:rPr lang="en-US" dirty="0" smtClean="0"/>
              <a:t>This letter will confirm your entitlement to Trade Act benefits.</a:t>
            </a:r>
          </a:p>
          <a:p>
            <a:pPr>
              <a:buFont typeface="Wingdings 3" pitchFamily="18" charset="2"/>
              <a:buNone/>
            </a:pPr>
            <a:endParaRPr lang="en-US" dirty="0" smtClean="0"/>
          </a:p>
          <a:p>
            <a:pPr algn="ctr">
              <a:buNone/>
            </a:pPr>
            <a:r>
              <a:rPr lang="en-US" sz="3200" b="1" i="1" dirty="0" smtClean="0"/>
              <a:t>KEEP THIS LETTER, </a:t>
            </a:r>
          </a:p>
          <a:p>
            <a:pPr algn="ctr">
              <a:buNone/>
            </a:pPr>
            <a:r>
              <a:rPr lang="en-US" sz="3200" b="1" i="1" dirty="0" smtClean="0"/>
              <a:t>IT’S VERY IMPORTANT!!</a:t>
            </a:r>
          </a:p>
          <a:p>
            <a:endParaRPr lang="en-US" sz="3200" b="1" i="1" dirty="0" smtClean="0"/>
          </a:p>
          <a:p>
            <a:pPr>
              <a:buFont typeface="Wingdings 3" pitchFamily="18" charset="2"/>
              <a:buNone/>
            </a:pPr>
            <a:endParaRPr lang="en-US" dirty="0" smtClean="0"/>
          </a:p>
        </p:txBody>
      </p:sp>
      <p:pic>
        <p:nvPicPr>
          <p:cNvPr id="5" name="Picture 4"/>
          <p:cNvPicPr>
            <a:picLocks noChangeAspect="1" noChangeArrowheads="1"/>
          </p:cNvPicPr>
          <p:nvPr/>
        </p:nvPicPr>
        <p:blipFill>
          <a:blip r:embed="rId2" cstate="print"/>
          <a:srcRect/>
          <a:stretch>
            <a:fillRect/>
          </a:stretch>
        </p:blipFill>
        <p:spPr bwMode="auto">
          <a:xfrm>
            <a:off x="5105400" y="1219200"/>
            <a:ext cx="3886200" cy="5448300"/>
          </a:xfrm>
          <a:prstGeom prst="rect">
            <a:avLst/>
          </a:prstGeom>
          <a:noFill/>
          <a:ln w="9525">
            <a:noFill/>
            <a:miter lim="800000"/>
            <a:headEnd/>
            <a:tailEnd/>
          </a:ln>
        </p:spPr>
      </p:pic>
      <p:sp>
        <p:nvSpPr>
          <p:cNvPr id="2" name="Rectangle 1"/>
          <p:cNvSpPr/>
          <p:nvPr/>
        </p:nvSpPr>
        <p:spPr>
          <a:xfrm>
            <a:off x="8382000" y="2209800"/>
            <a:ext cx="457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410200" y="22098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Address</a:t>
            </a:r>
            <a:endParaRPr lang="en-US" sz="1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2">
                    <a:lumMod val="50000"/>
                  </a:schemeClr>
                </a:solidFill>
              </a:rPr>
              <a:t>Health Coverage Tax Credit (HCTC)</a:t>
            </a:r>
            <a:endParaRPr lang="en-US" dirty="0"/>
          </a:p>
        </p:txBody>
      </p:sp>
      <p:sp>
        <p:nvSpPr>
          <p:cNvPr id="3" name="Content Placeholder 2"/>
          <p:cNvSpPr>
            <a:spLocks noGrp="1"/>
          </p:cNvSpPr>
          <p:nvPr>
            <p:ph idx="1"/>
          </p:nvPr>
        </p:nvSpPr>
        <p:spPr/>
        <p:txBody>
          <a:bodyPr/>
          <a:lstStyle/>
          <a:p>
            <a:pPr marL="0" indent="0" algn="ctr">
              <a:buNone/>
            </a:pPr>
            <a:r>
              <a:rPr lang="en-US" dirty="0"/>
              <a:t>72.5 percent health coverage tax credit for eligible TRA and RTAA recipients in the TAA Program. </a:t>
            </a:r>
          </a:p>
          <a:p>
            <a:pPr marL="0" indent="0" algn="ctr">
              <a:buNone/>
            </a:pPr>
            <a:endParaRPr lang="en-US" dirty="0"/>
          </a:p>
          <a:p>
            <a:pPr marL="0" indent="0" algn="ctr">
              <a:buNone/>
            </a:pPr>
            <a:r>
              <a:rPr lang="en-US" dirty="0"/>
              <a:t>Program operated by IRS and more information can be found at </a:t>
            </a:r>
            <a:r>
              <a:rPr lang="en-US" dirty="0">
                <a:hlinkClick r:id="rId2"/>
              </a:rPr>
              <a:t>http://www.irs.gov/HCTC</a:t>
            </a:r>
            <a:endParaRPr lang="en-US" dirty="0"/>
          </a:p>
          <a:p>
            <a:pPr marL="0" indent="0">
              <a:buNone/>
            </a:pPr>
            <a:endParaRPr lang="en-US"/>
          </a:p>
          <a:p>
            <a:pPr marL="0" indent="0">
              <a:buNone/>
            </a:pPr>
            <a:endParaRPr lang="en-US"/>
          </a:p>
        </p:txBody>
      </p:sp>
    </p:spTree>
    <p:extLst>
      <p:ext uri="{BB962C8B-B14F-4D97-AF65-F5344CB8AC3E}">
        <p14:creationId xmlns:p14="http://schemas.microsoft.com/office/powerpoint/2010/main" val="1637244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457200" y="914400"/>
            <a:ext cx="8229600" cy="1143000"/>
          </a:xfrm>
        </p:spPr>
        <p:txBody>
          <a:bodyPr/>
          <a:lstStyle/>
          <a:p>
            <a:pPr eaLnBrk="1" fontAlgn="auto" hangingPunct="1">
              <a:spcAft>
                <a:spcPts val="0"/>
              </a:spcAft>
              <a:defRPr/>
            </a:pPr>
            <a:r>
              <a:rPr lang="en-US" b="1" dirty="0" smtClean="0">
                <a:solidFill>
                  <a:schemeClr val="tx2">
                    <a:lumMod val="50000"/>
                  </a:schemeClr>
                </a:solidFill>
              </a:rPr>
              <a:t>Your Responsibilities</a:t>
            </a:r>
          </a:p>
        </p:txBody>
      </p:sp>
      <p:sp>
        <p:nvSpPr>
          <p:cNvPr id="24579" name="Rectangle 3"/>
          <p:cNvSpPr>
            <a:spLocks noGrp="1"/>
          </p:cNvSpPr>
          <p:nvPr>
            <p:ph idx="1"/>
          </p:nvPr>
        </p:nvSpPr>
        <p:spPr>
          <a:xfrm>
            <a:off x="228600" y="2315592"/>
            <a:ext cx="8305800" cy="3992563"/>
          </a:xfrm>
        </p:spPr>
        <p:txBody>
          <a:bodyPr>
            <a:normAutofit/>
          </a:bodyPr>
          <a:lstStyle/>
          <a:p>
            <a:pPr eaLnBrk="1" hangingPunct="1">
              <a:lnSpc>
                <a:spcPct val="90000"/>
              </a:lnSpc>
            </a:pPr>
            <a:r>
              <a:rPr lang="en-US" dirty="0" smtClean="0"/>
              <a:t>Read the information and materials carefully.</a:t>
            </a:r>
          </a:p>
          <a:p>
            <a:pPr eaLnBrk="1" hangingPunct="1">
              <a:lnSpc>
                <a:spcPct val="90000"/>
              </a:lnSpc>
            </a:pPr>
            <a:r>
              <a:rPr lang="en-US" dirty="0" smtClean="0"/>
              <a:t>Use the services offered by your Job Center and other community resources.</a:t>
            </a:r>
          </a:p>
          <a:p>
            <a:pPr eaLnBrk="1" hangingPunct="1">
              <a:lnSpc>
                <a:spcPct val="90000"/>
              </a:lnSpc>
            </a:pPr>
            <a:r>
              <a:rPr lang="en-US" dirty="0" smtClean="0"/>
              <a:t>Keep a notebook of your efforts to find work.</a:t>
            </a:r>
          </a:p>
          <a:p>
            <a:pPr>
              <a:lnSpc>
                <a:spcPct val="90000"/>
              </a:lnSpc>
              <a:spcAft>
                <a:spcPts val="1200"/>
              </a:spcAft>
            </a:pPr>
            <a:r>
              <a:rPr lang="en-US" sz="2400" dirty="0"/>
              <a:t>Get your assessment completed by WIOA. </a:t>
            </a:r>
            <a:endParaRPr lang="en-US" sz="2400" dirty="0" smtClean="0"/>
          </a:p>
          <a:p>
            <a:pPr>
              <a:lnSpc>
                <a:spcPct val="90000"/>
              </a:lnSpc>
              <a:spcAft>
                <a:spcPts val="1200"/>
              </a:spcAft>
            </a:pPr>
            <a:r>
              <a:rPr lang="en-US" sz="2400" dirty="0" smtClean="0"/>
              <a:t>Apply </a:t>
            </a:r>
            <a:r>
              <a:rPr lang="en-US" sz="2400" dirty="0"/>
              <a:t>for benefits within the specified time frames.</a:t>
            </a:r>
          </a:p>
          <a:p>
            <a:pPr>
              <a:lnSpc>
                <a:spcPct val="90000"/>
              </a:lnSpc>
              <a:spcAft>
                <a:spcPts val="1200"/>
              </a:spcAft>
            </a:pPr>
            <a:r>
              <a:rPr lang="en-US" sz="2400" dirty="0" smtClean="0"/>
              <a:t>Email your assigned TAA mailbox.</a:t>
            </a:r>
            <a:endParaRPr lang="en-US" sz="2400" dirty="0"/>
          </a:p>
          <a:p>
            <a:pPr marL="0" indent="0" eaLnBrk="1" hangingPunct="1">
              <a:lnSpc>
                <a:spcPct val="90000"/>
              </a:lnSpc>
              <a:buNone/>
            </a:pPr>
            <a:endParaRPr lang="en-US" dirty="0" smtClean="0"/>
          </a:p>
          <a:p>
            <a:pPr eaLnBrk="1" hangingPunct="1"/>
            <a:endParaRPr lang="en-US" dirty="0" smtClean="0"/>
          </a:p>
        </p:txBody>
      </p:sp>
      <p:graphicFrame>
        <p:nvGraphicFramePr>
          <p:cNvPr id="40965" name="Object 5"/>
          <p:cNvGraphicFramePr>
            <a:graphicFrameLocks noChangeAspect="1"/>
          </p:cNvGraphicFramePr>
          <p:nvPr/>
        </p:nvGraphicFramePr>
        <p:xfrm>
          <a:off x="7620000" y="990600"/>
          <a:ext cx="1150938" cy="1295400"/>
        </p:xfrm>
        <a:graphic>
          <a:graphicData uri="http://schemas.openxmlformats.org/presentationml/2006/ole">
            <mc:AlternateContent xmlns:mc="http://schemas.openxmlformats.org/markup-compatibility/2006">
              <mc:Choice xmlns:v="urn:schemas-microsoft-com:vml" Requires="v">
                <p:oleObj spid="_x0000_s27757" name="Clip" r:id="rId4" imgW="1604520" imgH="1807560" progId="">
                  <p:embed/>
                </p:oleObj>
              </mc:Choice>
              <mc:Fallback>
                <p:oleObj name="Clip" r:id="rId4" imgW="1604520" imgH="180756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990600"/>
                        <a:ext cx="1150938"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0965"/>
                                        </p:tgtEl>
                                        <p:attrNameLst>
                                          <p:attrName>style.visibility</p:attrName>
                                        </p:attrNameLst>
                                      </p:cBhvr>
                                      <p:to>
                                        <p:strVal val="visible"/>
                                      </p:to>
                                    </p:set>
                                    <p:anim calcmode="lin" valueType="num">
                                      <p:cBhvr>
                                        <p:cTn id="7" dur="500" fill="hold"/>
                                        <p:tgtEl>
                                          <p:spTgt spid="40965"/>
                                        </p:tgtEl>
                                        <p:attrNameLst>
                                          <p:attrName>ppt_w</p:attrName>
                                        </p:attrNameLst>
                                      </p:cBhvr>
                                      <p:tavLst>
                                        <p:tav tm="0">
                                          <p:val>
                                            <p:fltVal val="0"/>
                                          </p:val>
                                        </p:tav>
                                        <p:tav tm="100000">
                                          <p:val>
                                            <p:strVal val="#ppt_w"/>
                                          </p:val>
                                        </p:tav>
                                      </p:tavLst>
                                    </p:anim>
                                    <p:anim calcmode="lin" valueType="num">
                                      <p:cBhvr>
                                        <p:cTn id="8" dur="500" fill="hold"/>
                                        <p:tgtEl>
                                          <p:spTgt spid="409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Title 1"/>
          <p:cNvSpPr>
            <a:spLocks noGrp="1"/>
          </p:cNvSpPr>
          <p:nvPr>
            <p:ph type="title" orient="vert"/>
          </p:nvPr>
        </p:nvSpPr>
        <p:spPr>
          <a:xfrm>
            <a:off x="381000" y="304800"/>
            <a:ext cx="8001000" cy="1447800"/>
          </a:xfrm>
        </p:spPr>
        <p:txBody>
          <a:bodyPr vert="horz" anchor="t">
            <a:normAutofit fontScale="90000"/>
          </a:bodyPr>
          <a:lstStyle/>
          <a:p>
            <a:pPr algn="ctr" eaLnBrk="1" fontAlgn="auto" hangingPunct="1">
              <a:spcAft>
                <a:spcPts val="0"/>
              </a:spcAft>
              <a:defRPr/>
            </a:pPr>
            <a:r>
              <a:rPr lang="en-US" dirty="0" smtClean="0"/>
              <a:t/>
            </a:r>
            <a:br>
              <a:rPr lang="en-US" dirty="0" smtClean="0"/>
            </a:br>
            <a:r>
              <a:rPr lang="en-US" sz="4000" dirty="0" smtClean="0">
                <a:solidFill>
                  <a:schemeClr val="tx2">
                    <a:lumMod val="50000"/>
                  </a:schemeClr>
                </a:solidFill>
              </a:rPr>
              <a:t>What you have received in the mail.</a:t>
            </a:r>
            <a:r>
              <a:rPr lang="en-US" sz="2200" dirty="0" smtClean="0"/>
              <a:t>	</a:t>
            </a:r>
            <a:br>
              <a:rPr lang="en-US" sz="2200" dirty="0" smtClean="0"/>
            </a:br>
            <a:endParaRPr lang="en-US" sz="2800" dirty="0" smtClean="0"/>
          </a:p>
        </p:txBody>
      </p:sp>
      <p:sp>
        <p:nvSpPr>
          <p:cNvPr id="277507" name="Rectangle 3"/>
          <p:cNvSpPr txBox="1">
            <a:spLocks/>
          </p:cNvSpPr>
          <p:nvPr/>
        </p:nvSpPr>
        <p:spPr bwMode="auto">
          <a:xfrm>
            <a:off x="304800" y="2057400"/>
            <a:ext cx="8686800" cy="3886200"/>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en-US" sz="2000" dirty="0" smtClean="0"/>
              <a:t>Official Notification to review this Power Point Presentation and instructions on how to join a </a:t>
            </a:r>
            <a:r>
              <a:rPr lang="en-US" sz="2000" u="sng" dirty="0" smtClean="0"/>
              <a:t>conference call</a:t>
            </a:r>
            <a:r>
              <a:rPr lang="en-US" sz="2000" dirty="0" smtClean="0"/>
              <a:t> on the designated date and time.</a:t>
            </a:r>
          </a:p>
          <a:p>
            <a:pPr marL="342900" indent="-342900">
              <a:spcBef>
                <a:spcPct val="20000"/>
              </a:spcBef>
              <a:buFont typeface="Arial" pitchFamily="34" charset="0"/>
              <a:buChar char="•"/>
            </a:pPr>
            <a:r>
              <a:rPr lang="en-US" sz="2000" dirty="0" smtClean="0"/>
              <a:t>A list of forms needed and instructions on how to print the forms needed.</a:t>
            </a:r>
          </a:p>
          <a:p>
            <a:pPr marL="342900" indent="-342900">
              <a:spcBef>
                <a:spcPct val="20000"/>
              </a:spcBef>
              <a:buFont typeface="Arial" pitchFamily="34" charset="0"/>
              <a:buChar char="•"/>
            </a:pPr>
            <a:r>
              <a:rPr lang="en-US" sz="2000" dirty="0" smtClean="0"/>
              <a:t> Due to COVA 19 Pandemic your local One Stop Centers may be closed. You will need to print the documents needed through family members, friends, library etc.</a:t>
            </a:r>
          </a:p>
          <a:p>
            <a:pPr marL="342900" indent="-342900">
              <a:spcBef>
                <a:spcPct val="20000"/>
              </a:spcBef>
              <a:buFont typeface="Wingdings" pitchFamily="2" charset="2"/>
              <a:buNone/>
            </a:pPr>
            <a:endParaRPr lang="en-US" sz="3200" dirty="0">
              <a:latin typeface="Lucida Sans Unicode" pitchFamily="34" charset="0"/>
            </a:endParaRPr>
          </a:p>
        </p:txBody>
      </p:sp>
      <p:pic>
        <p:nvPicPr>
          <p:cNvPr id="4" name="Picture 6" descr="IMAGE_5"/>
          <p:cNvPicPr>
            <a:picLocks noChangeAspect="1" noChangeArrowheads="1"/>
          </p:cNvPicPr>
          <p:nvPr/>
        </p:nvPicPr>
        <p:blipFill>
          <a:blip r:embed="rId5" cstate="print"/>
          <a:srcRect/>
          <a:stretch>
            <a:fillRect/>
          </a:stretch>
        </p:blipFill>
        <p:spPr bwMode="auto">
          <a:xfrm>
            <a:off x="4572000" y="5638800"/>
            <a:ext cx="3276600" cy="914400"/>
          </a:xfrm>
          <a:prstGeom prst="rect">
            <a:avLst/>
          </a:prstGeom>
          <a:noFill/>
          <a:ln w="9525">
            <a:noFill/>
            <a:miter lim="800000"/>
            <a:headEnd/>
            <a:tailEnd/>
          </a:ln>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400331949"/>
      </p:ext>
    </p:extLst>
  </p:cSld>
  <p:clrMapOvr>
    <a:masterClrMapping/>
  </p:clrMapOvr>
  <p:transition advTm="51243">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 presetClass="path" presetSubtype="0" accel="50000" decel="50000" fill="hold"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8" dur="2000" fill="hold"/>
                                        <p:tgtEl>
                                          <p:spTgt spid="10240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9" fill="hold" display="0">
                  <p:stCondLst>
                    <p:cond delay="indefinite"/>
                  </p:stCondLst>
                  <p:endCondLst>
                    <p:cond evt="onStopAudio" delay="0">
                      <p:tgtEl>
                        <p:sldTgt/>
                      </p:tgtEl>
                    </p:cond>
                  </p:endCondLst>
                </p:cTn>
                <p:tgtEl>
                  <p:spTgt spid="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Title 1"/>
          <p:cNvSpPr>
            <a:spLocks noGrp="1"/>
          </p:cNvSpPr>
          <p:nvPr>
            <p:ph type="title" orient="vert"/>
          </p:nvPr>
        </p:nvSpPr>
        <p:spPr>
          <a:xfrm>
            <a:off x="381000" y="304800"/>
            <a:ext cx="8001000" cy="1295400"/>
          </a:xfrm>
        </p:spPr>
        <p:txBody>
          <a:bodyPr vert="horz" anchor="t">
            <a:normAutofit fontScale="90000"/>
          </a:bodyPr>
          <a:lstStyle/>
          <a:p>
            <a:pPr algn="ctr" eaLnBrk="1" fontAlgn="auto" hangingPunct="1">
              <a:spcAft>
                <a:spcPts val="0"/>
              </a:spcAft>
              <a:defRPr/>
            </a:pPr>
            <a:r>
              <a:rPr lang="en-US" dirty="0" smtClean="0"/>
              <a:t/>
            </a:r>
            <a:br>
              <a:rPr lang="en-US" dirty="0" smtClean="0"/>
            </a:br>
            <a:r>
              <a:rPr lang="en-US" dirty="0" smtClean="0">
                <a:solidFill>
                  <a:schemeClr val="accent1"/>
                </a:solidFill>
              </a:rPr>
              <a:t>What you’ll do next</a:t>
            </a:r>
            <a:endParaRPr lang="en-US" sz="2800" dirty="0" smtClean="0">
              <a:solidFill>
                <a:schemeClr val="accent1"/>
              </a:solidFill>
            </a:endParaRPr>
          </a:p>
        </p:txBody>
      </p:sp>
      <p:sp>
        <p:nvSpPr>
          <p:cNvPr id="277507" name="Rectangle 3"/>
          <p:cNvSpPr txBox="1">
            <a:spLocks/>
          </p:cNvSpPr>
          <p:nvPr/>
        </p:nvSpPr>
        <p:spPr bwMode="auto">
          <a:xfrm>
            <a:off x="304800" y="1828800"/>
            <a:ext cx="8686800" cy="4114800"/>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en-US" sz="2000" dirty="0" smtClean="0"/>
              <a:t>On date and time designated which will be found in your notification letter. You will join a conference line call. Instructions are found within your notification on how to join this call. During this conference call we will walk you through the completion of the following forms;</a:t>
            </a:r>
          </a:p>
          <a:p>
            <a:pPr marL="342900" indent="-342900">
              <a:spcBef>
                <a:spcPct val="20000"/>
              </a:spcBef>
              <a:buFont typeface="Arial" pitchFamily="34" charset="0"/>
              <a:buChar char="•"/>
            </a:pPr>
            <a:r>
              <a:rPr lang="en-US" sz="2000" dirty="0" smtClean="0"/>
              <a:t>Trade Claim Form (855) and or (855-C)</a:t>
            </a:r>
          </a:p>
          <a:p>
            <a:pPr marL="342900" indent="-342900">
              <a:spcBef>
                <a:spcPct val="20000"/>
              </a:spcBef>
              <a:buFont typeface="Arial" pitchFamily="34" charset="0"/>
              <a:buChar char="•"/>
            </a:pPr>
            <a:r>
              <a:rPr lang="en-US" sz="2000" dirty="0" smtClean="0"/>
              <a:t>Consent to Exchange Information Form</a:t>
            </a:r>
          </a:p>
          <a:p>
            <a:pPr marL="342900" indent="-342900">
              <a:spcBef>
                <a:spcPct val="20000"/>
              </a:spcBef>
              <a:buFont typeface="Arial" pitchFamily="34" charset="0"/>
              <a:buChar char="•"/>
            </a:pPr>
            <a:r>
              <a:rPr lang="en-US" sz="2000" dirty="0" smtClean="0"/>
              <a:t>Contact Information Form</a:t>
            </a:r>
          </a:p>
          <a:p>
            <a:pPr marL="342900" indent="-342900">
              <a:spcBef>
                <a:spcPct val="20000"/>
              </a:spcBef>
              <a:buFont typeface="Arial" pitchFamily="34" charset="0"/>
              <a:buChar char="•"/>
            </a:pPr>
            <a:r>
              <a:rPr lang="en-US" sz="2000" dirty="0" smtClean="0"/>
              <a:t>Worker Certification Form</a:t>
            </a:r>
          </a:p>
          <a:p>
            <a:pPr marL="342900" indent="-342900">
              <a:spcBef>
                <a:spcPct val="20000"/>
              </a:spcBef>
              <a:buFont typeface="Arial" pitchFamily="34" charset="0"/>
              <a:buChar char="•"/>
            </a:pPr>
            <a:r>
              <a:rPr lang="en-US" sz="2000" dirty="0"/>
              <a:t>Rapid Response Transition </a:t>
            </a:r>
            <a:r>
              <a:rPr lang="en-US" sz="2000" dirty="0" smtClean="0"/>
              <a:t>Form</a:t>
            </a:r>
          </a:p>
          <a:p>
            <a:pPr marL="342900" indent="-342900">
              <a:spcBef>
                <a:spcPct val="20000"/>
              </a:spcBef>
              <a:buFont typeface="Arial" pitchFamily="34" charset="0"/>
              <a:buChar char="•"/>
            </a:pPr>
            <a:r>
              <a:rPr lang="en-US" sz="2000" dirty="0" smtClean="0"/>
              <a:t>EEO Statement</a:t>
            </a:r>
            <a:endParaRPr lang="en-US" sz="2000" dirty="0"/>
          </a:p>
          <a:p>
            <a:pPr marL="342900" indent="-342900">
              <a:spcBef>
                <a:spcPct val="20000"/>
              </a:spcBef>
              <a:buFont typeface="Arial" pitchFamily="34" charset="0"/>
              <a:buChar char="•"/>
            </a:pPr>
            <a:r>
              <a:rPr lang="en-US" sz="2000" dirty="0" smtClean="0"/>
              <a:t>We will review the Benefit Rights Overview with you for a better understanding of the TAA Benefits.</a:t>
            </a:r>
          </a:p>
          <a:p>
            <a:pPr>
              <a:spcBef>
                <a:spcPct val="20000"/>
              </a:spcBef>
            </a:pPr>
            <a:endParaRPr lang="en-US" dirty="0" smtClean="0"/>
          </a:p>
          <a:p>
            <a:pPr marL="342900" indent="-342900">
              <a:spcBef>
                <a:spcPct val="20000"/>
              </a:spcBef>
              <a:buFont typeface="Arial" pitchFamily="34" charset="0"/>
              <a:buChar char="•"/>
            </a:pPr>
            <a:endParaRPr lang="en-US" dirty="0" smtClean="0"/>
          </a:p>
          <a:p>
            <a:pPr>
              <a:spcBef>
                <a:spcPct val="20000"/>
              </a:spcBef>
            </a:pPr>
            <a:endParaRPr lang="en-US" sz="2400" dirty="0" smtClean="0"/>
          </a:p>
          <a:p>
            <a:pPr>
              <a:spcBef>
                <a:spcPct val="20000"/>
              </a:spcBef>
            </a:pPr>
            <a:endParaRPr lang="en-US" sz="2600" dirty="0"/>
          </a:p>
          <a:p>
            <a:pPr marL="342900" indent="-342900">
              <a:spcBef>
                <a:spcPct val="20000"/>
              </a:spcBef>
              <a:buFont typeface="Wingdings" pitchFamily="2" charset="2"/>
              <a:buNone/>
            </a:pPr>
            <a:endParaRPr lang="en-US" sz="3200" dirty="0">
              <a:latin typeface="Lucida Sans Unicode" pitchFamily="34" charset="0"/>
            </a:endParaRPr>
          </a:p>
        </p:txBody>
      </p:sp>
      <p:pic>
        <p:nvPicPr>
          <p:cNvPr id="4" name="Picture 6" descr="IMAGE_5"/>
          <p:cNvPicPr>
            <a:picLocks noChangeAspect="1" noChangeArrowheads="1"/>
          </p:cNvPicPr>
          <p:nvPr/>
        </p:nvPicPr>
        <p:blipFill>
          <a:blip r:embed="rId5" cstate="print"/>
          <a:srcRect/>
          <a:stretch>
            <a:fillRect/>
          </a:stretch>
        </p:blipFill>
        <p:spPr bwMode="auto">
          <a:xfrm>
            <a:off x="4572000" y="5638800"/>
            <a:ext cx="3276600" cy="914400"/>
          </a:xfrm>
          <a:prstGeom prst="rect">
            <a:avLst/>
          </a:prstGeom>
          <a:noFill/>
          <a:ln w="9525">
            <a:noFill/>
            <a:miter lim="800000"/>
            <a:headEnd/>
            <a:tailEnd/>
          </a:ln>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539805930"/>
      </p:ext>
    </p:extLst>
  </p:cSld>
  <p:clrMapOvr>
    <a:masterClrMapping/>
  </p:clrMapOvr>
  <p:transition advTm="63614">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 presetClass="path" presetSubtype="0" accel="50000" decel="50000" fill="hold"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8" dur="2000" fill="hold"/>
                                        <p:tgtEl>
                                          <p:spTgt spid="10240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9" fill="hold" display="0">
                  <p:stCondLst>
                    <p:cond delay="indefinite"/>
                  </p:stCondLst>
                  <p:endCondLst>
                    <p:cond evt="onStopAudio" delay="0">
                      <p:tgtEl>
                        <p:sldTgt/>
                      </p:tgtEl>
                    </p:cond>
                  </p:endCondLst>
                </p:cTn>
                <p:tgtEl>
                  <p:spTgt spid="3"/>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Title 1"/>
          <p:cNvSpPr>
            <a:spLocks noGrp="1"/>
          </p:cNvSpPr>
          <p:nvPr>
            <p:ph type="title" orient="vert"/>
          </p:nvPr>
        </p:nvSpPr>
        <p:spPr>
          <a:xfrm>
            <a:off x="381000" y="76200"/>
            <a:ext cx="8001000" cy="1295400"/>
          </a:xfrm>
        </p:spPr>
        <p:txBody>
          <a:bodyPr vert="horz" anchor="t">
            <a:normAutofit fontScale="90000"/>
          </a:bodyPr>
          <a:lstStyle/>
          <a:p>
            <a:pPr algn="ctr" eaLnBrk="1" fontAlgn="auto" hangingPunct="1">
              <a:spcAft>
                <a:spcPts val="0"/>
              </a:spcAft>
              <a:defRPr/>
            </a:pPr>
            <a:r>
              <a:rPr lang="en-US" dirty="0" smtClean="0"/>
              <a:t/>
            </a:r>
            <a:br>
              <a:rPr lang="en-US" dirty="0" smtClean="0"/>
            </a:br>
            <a:r>
              <a:rPr lang="en-US" sz="4000" dirty="0" smtClean="0">
                <a:solidFill>
                  <a:schemeClr val="accent1"/>
                </a:solidFill>
              </a:rPr>
              <a:t>What you’ll do next (</a:t>
            </a:r>
            <a:r>
              <a:rPr lang="en-US" sz="4000" dirty="0" err="1" smtClean="0">
                <a:solidFill>
                  <a:schemeClr val="accent1"/>
                </a:solidFill>
              </a:rPr>
              <a:t>con’t</a:t>
            </a:r>
            <a:r>
              <a:rPr lang="en-US" sz="4000" dirty="0" smtClean="0">
                <a:solidFill>
                  <a:schemeClr val="accent1"/>
                </a:solidFill>
              </a:rPr>
              <a:t>)</a:t>
            </a:r>
          </a:p>
        </p:txBody>
      </p:sp>
      <p:sp>
        <p:nvSpPr>
          <p:cNvPr id="277507" name="Rectangle 3"/>
          <p:cNvSpPr txBox="1">
            <a:spLocks/>
          </p:cNvSpPr>
          <p:nvPr/>
        </p:nvSpPr>
        <p:spPr bwMode="auto">
          <a:xfrm>
            <a:off x="304800" y="2057400"/>
            <a:ext cx="8686800" cy="3886200"/>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en-US" sz="2400" dirty="0" smtClean="0"/>
              <a:t>When sending your envelope ensure you have placed your return address on the envelope.</a:t>
            </a:r>
          </a:p>
          <a:p>
            <a:pPr marL="342900" indent="-342900">
              <a:spcBef>
                <a:spcPct val="20000"/>
              </a:spcBef>
              <a:buFont typeface="Arial" pitchFamily="34" charset="0"/>
              <a:buChar char="•"/>
            </a:pPr>
            <a:r>
              <a:rPr lang="en-US" sz="2400" dirty="0" smtClean="0"/>
              <a:t>Ensure your forms are completed as instructed and signed.</a:t>
            </a:r>
          </a:p>
          <a:p>
            <a:pPr marL="342900" indent="-342900">
              <a:spcBef>
                <a:spcPct val="20000"/>
              </a:spcBef>
              <a:buFont typeface="Arial" pitchFamily="34" charset="0"/>
              <a:buChar char="•"/>
            </a:pPr>
            <a:r>
              <a:rPr lang="en-US" sz="2400" dirty="0" smtClean="0"/>
              <a:t>The cost to mail the documents will require .65 cents.</a:t>
            </a:r>
          </a:p>
          <a:p>
            <a:pPr marL="342900" indent="-342900">
              <a:spcBef>
                <a:spcPct val="20000"/>
              </a:spcBef>
              <a:buFont typeface="Arial" pitchFamily="34" charset="0"/>
              <a:buChar char="•"/>
            </a:pPr>
            <a:r>
              <a:rPr lang="en-US" sz="2400" dirty="0" smtClean="0"/>
              <a:t>Remember we cannot process your Trade Claim until you have filed for Unemployment.</a:t>
            </a:r>
          </a:p>
          <a:p>
            <a:pPr marL="342900" indent="-342900">
              <a:spcBef>
                <a:spcPct val="20000"/>
              </a:spcBef>
              <a:buFont typeface="Arial" pitchFamily="34" charset="0"/>
              <a:buChar char="•"/>
            </a:pPr>
            <a:r>
              <a:rPr lang="en-US" sz="2400" dirty="0" smtClean="0"/>
              <a:t>Expect your Trade Determination letter in approximately 10 business days.</a:t>
            </a:r>
          </a:p>
          <a:p>
            <a:pPr>
              <a:spcBef>
                <a:spcPct val="20000"/>
              </a:spcBef>
            </a:pPr>
            <a:endParaRPr lang="en-US" sz="2600" dirty="0"/>
          </a:p>
          <a:p>
            <a:pPr marL="342900" indent="-342900">
              <a:spcBef>
                <a:spcPct val="20000"/>
              </a:spcBef>
              <a:buFont typeface="Wingdings" pitchFamily="2" charset="2"/>
              <a:buNone/>
            </a:pPr>
            <a:endParaRPr lang="en-US" sz="3200" dirty="0">
              <a:latin typeface="Lucida Sans Unicode" pitchFamily="34" charset="0"/>
            </a:endParaRPr>
          </a:p>
        </p:txBody>
      </p:sp>
      <p:pic>
        <p:nvPicPr>
          <p:cNvPr id="4" name="Picture 6" descr="IMAGE_5"/>
          <p:cNvPicPr>
            <a:picLocks noChangeAspect="1" noChangeArrowheads="1"/>
          </p:cNvPicPr>
          <p:nvPr/>
        </p:nvPicPr>
        <p:blipFill>
          <a:blip r:embed="rId3" cstate="print"/>
          <a:srcRect/>
          <a:stretch>
            <a:fillRect/>
          </a:stretch>
        </p:blipFill>
        <p:spPr bwMode="auto">
          <a:xfrm>
            <a:off x="4572000" y="5638800"/>
            <a:ext cx="3276600" cy="914400"/>
          </a:xfrm>
          <a:prstGeom prst="rect">
            <a:avLst/>
          </a:prstGeom>
          <a:noFill/>
          <a:ln w="9525">
            <a:noFill/>
            <a:miter lim="800000"/>
            <a:headEnd/>
            <a:tailEnd/>
          </a:ln>
        </p:spPr>
      </p:pic>
    </p:spTree>
    <p:extLst>
      <p:ext uri="{BB962C8B-B14F-4D97-AF65-F5344CB8AC3E}">
        <p14:creationId xmlns:p14="http://schemas.microsoft.com/office/powerpoint/2010/main" val="35619715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0240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Title 1"/>
          <p:cNvSpPr>
            <a:spLocks noGrp="1"/>
          </p:cNvSpPr>
          <p:nvPr>
            <p:ph type="title" orient="vert"/>
          </p:nvPr>
        </p:nvSpPr>
        <p:spPr>
          <a:xfrm>
            <a:off x="381000" y="76200"/>
            <a:ext cx="8001000" cy="1295400"/>
          </a:xfrm>
        </p:spPr>
        <p:txBody>
          <a:bodyPr vert="horz" anchor="t">
            <a:normAutofit fontScale="90000"/>
          </a:bodyPr>
          <a:lstStyle/>
          <a:p>
            <a:pPr algn="ctr" eaLnBrk="1" fontAlgn="auto" hangingPunct="1">
              <a:spcAft>
                <a:spcPts val="0"/>
              </a:spcAft>
              <a:defRPr/>
            </a:pPr>
            <a:r>
              <a:rPr lang="en-US" dirty="0" smtClean="0"/>
              <a:t/>
            </a:r>
            <a:br>
              <a:rPr lang="en-US" dirty="0" smtClean="0"/>
            </a:br>
            <a:r>
              <a:rPr lang="en-US" sz="4000" dirty="0" smtClean="0">
                <a:solidFill>
                  <a:schemeClr val="accent1"/>
                </a:solidFill>
              </a:rPr>
              <a:t>Conclusion</a:t>
            </a:r>
          </a:p>
        </p:txBody>
      </p:sp>
      <p:sp>
        <p:nvSpPr>
          <p:cNvPr id="277507" name="Rectangle 3"/>
          <p:cNvSpPr txBox="1">
            <a:spLocks/>
          </p:cNvSpPr>
          <p:nvPr/>
        </p:nvSpPr>
        <p:spPr bwMode="auto">
          <a:xfrm>
            <a:off x="304800" y="1905000"/>
            <a:ext cx="8686800" cy="4038600"/>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en-US" sz="2000" dirty="0"/>
              <a:t>You have completed Phase I of the TAA enrollment process.  </a:t>
            </a:r>
          </a:p>
          <a:p>
            <a:pPr marL="342900" indent="-342900">
              <a:spcBef>
                <a:spcPct val="20000"/>
              </a:spcBef>
              <a:buFont typeface="Arial" pitchFamily="34" charset="0"/>
              <a:buChar char="•"/>
            </a:pPr>
            <a:r>
              <a:rPr lang="en-US" sz="2000" dirty="0"/>
              <a:t>Remember Phase II will be conducted by phone at the designated date and time on your notification letter.</a:t>
            </a:r>
          </a:p>
          <a:p>
            <a:pPr marL="342900" indent="-342900">
              <a:spcBef>
                <a:spcPct val="20000"/>
              </a:spcBef>
              <a:buFont typeface="Arial" pitchFamily="34" charset="0"/>
              <a:buChar char="•"/>
            </a:pPr>
            <a:r>
              <a:rPr lang="en-US" sz="2000" dirty="0"/>
              <a:t>Read through the Overview Handouts that cover the specific benefits of the TAA Program and write down any questions you may have. All your questions will be answered during Phase II.</a:t>
            </a:r>
          </a:p>
          <a:p>
            <a:pPr marL="342900" indent="-342900">
              <a:spcBef>
                <a:spcPct val="20000"/>
              </a:spcBef>
              <a:buFont typeface="Arial" pitchFamily="34" charset="0"/>
              <a:buChar char="•"/>
            </a:pPr>
            <a:r>
              <a:rPr lang="en-US" sz="2000" dirty="0"/>
              <a:t>If you cannot participate in Phase I or Phase II call your local Virginia Career Works Center for guidance on getting rescheduled.</a:t>
            </a:r>
          </a:p>
          <a:p>
            <a:pPr marL="342900" indent="-342900">
              <a:spcBef>
                <a:spcPct val="20000"/>
              </a:spcBef>
              <a:buFont typeface="Arial" pitchFamily="34" charset="0"/>
              <a:buChar char="•"/>
            </a:pPr>
            <a:r>
              <a:rPr lang="en-US" sz="2000" dirty="0"/>
              <a:t>Remember these benefits are unique and not available to everyone.</a:t>
            </a:r>
          </a:p>
          <a:p>
            <a:pPr marL="342900" indent="-342900">
              <a:spcBef>
                <a:spcPct val="20000"/>
              </a:spcBef>
              <a:buFont typeface="Arial" pitchFamily="34" charset="0"/>
              <a:buChar char="•"/>
            </a:pPr>
            <a:r>
              <a:rPr lang="en-US" sz="2000" dirty="0"/>
              <a:t>We want to thank you for your participation today and we look forward to working with you to take advantage of these programs.</a:t>
            </a:r>
          </a:p>
          <a:p>
            <a:pPr>
              <a:spcBef>
                <a:spcPct val="20000"/>
              </a:spcBef>
            </a:pPr>
            <a:endParaRPr lang="en-US" sz="2000" dirty="0"/>
          </a:p>
          <a:p>
            <a:pPr marL="342900" indent="-342900">
              <a:spcBef>
                <a:spcPct val="20000"/>
              </a:spcBef>
              <a:buFont typeface="Wingdings" pitchFamily="2" charset="2"/>
              <a:buNone/>
            </a:pPr>
            <a:endParaRPr lang="en-US" sz="3200" dirty="0">
              <a:latin typeface="Lucida Sans Unicode" pitchFamily="34" charset="0"/>
            </a:endParaRPr>
          </a:p>
        </p:txBody>
      </p:sp>
      <p:pic>
        <p:nvPicPr>
          <p:cNvPr id="4" name="Picture 6" descr="IMAGE_5"/>
          <p:cNvPicPr>
            <a:picLocks noChangeAspect="1" noChangeArrowheads="1"/>
          </p:cNvPicPr>
          <p:nvPr/>
        </p:nvPicPr>
        <p:blipFill>
          <a:blip r:embed="rId3" cstate="print"/>
          <a:srcRect/>
          <a:stretch>
            <a:fillRect/>
          </a:stretch>
        </p:blipFill>
        <p:spPr bwMode="auto">
          <a:xfrm>
            <a:off x="4572000" y="5638800"/>
            <a:ext cx="3276600" cy="914400"/>
          </a:xfrm>
          <a:prstGeom prst="rect">
            <a:avLst/>
          </a:prstGeom>
          <a:noFill/>
          <a:ln w="9525">
            <a:noFill/>
            <a:miter lim="800000"/>
            <a:headEnd/>
            <a:tailEnd/>
          </a:ln>
        </p:spPr>
      </p:pic>
    </p:spTree>
    <p:extLst>
      <p:ext uri="{BB962C8B-B14F-4D97-AF65-F5344CB8AC3E}">
        <p14:creationId xmlns:p14="http://schemas.microsoft.com/office/powerpoint/2010/main" val="91394176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0240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a:xfrm>
            <a:off x="419100" y="914400"/>
            <a:ext cx="8305800" cy="1143000"/>
          </a:xfrm>
        </p:spPr>
        <p:txBody>
          <a:bodyPr/>
          <a:lstStyle/>
          <a:p>
            <a:pPr algn="ctr" eaLnBrk="1" hangingPunct="1"/>
            <a:r>
              <a:rPr lang="en-US" dirty="0" smtClean="0">
                <a:solidFill>
                  <a:schemeClr val="tx2">
                    <a:lumMod val="50000"/>
                  </a:schemeClr>
                </a:solidFill>
              </a:rPr>
              <a:t>Appeals</a:t>
            </a:r>
          </a:p>
        </p:txBody>
      </p:sp>
      <p:sp>
        <p:nvSpPr>
          <p:cNvPr id="120834" name="TextBox 2"/>
          <p:cNvSpPr txBox="1">
            <a:spLocks noChangeArrowheads="1"/>
          </p:cNvSpPr>
          <p:nvPr/>
        </p:nvSpPr>
        <p:spPr bwMode="auto">
          <a:xfrm>
            <a:off x="228600" y="2590800"/>
            <a:ext cx="8686800" cy="1754326"/>
          </a:xfrm>
          <a:prstGeom prst="rect">
            <a:avLst/>
          </a:prstGeom>
          <a:noFill/>
          <a:ln w="9525">
            <a:noFill/>
            <a:miter lim="800000"/>
            <a:headEnd/>
            <a:tailEnd/>
          </a:ln>
        </p:spPr>
        <p:txBody>
          <a:bodyPr>
            <a:spAutoFit/>
          </a:bodyPr>
          <a:lstStyle/>
          <a:p>
            <a:r>
              <a:rPr lang="en-US" dirty="0"/>
              <a:t>You have the right to appeal all written decisions, or determinations, issued to you, just as with the determinations you received for regular </a:t>
            </a:r>
            <a:r>
              <a:rPr lang="en-US" dirty="0" smtClean="0"/>
              <a:t>Unemployment </a:t>
            </a:r>
            <a:r>
              <a:rPr lang="en-US" dirty="0"/>
              <a:t>I</a:t>
            </a:r>
            <a:r>
              <a:rPr lang="en-US" dirty="0" smtClean="0"/>
              <a:t>nsurance</a:t>
            </a:r>
            <a:r>
              <a:rPr lang="en-US" dirty="0"/>
              <a:t>.  Each determination will have specific appeal instructions included on the determination form.</a:t>
            </a:r>
          </a:p>
          <a:p>
            <a:pPr lvl="1"/>
            <a:endParaRPr lang="en-US" dirty="0"/>
          </a:p>
          <a:p>
            <a:endParaRPr lang="en-US" dirty="0"/>
          </a:p>
        </p:txBody>
      </p:sp>
      <p:pic>
        <p:nvPicPr>
          <p:cNvPr id="120835" name="Picture 11" descr="IMAGE_5"/>
          <p:cNvPicPr>
            <a:picLocks noChangeAspect="1" noChangeArrowheads="1"/>
          </p:cNvPicPr>
          <p:nvPr/>
        </p:nvPicPr>
        <p:blipFill>
          <a:blip r:embed="rId3" cstate="print"/>
          <a:srcRect/>
          <a:stretch>
            <a:fillRect/>
          </a:stretch>
        </p:blipFill>
        <p:spPr bwMode="auto">
          <a:xfrm>
            <a:off x="5638800" y="5334000"/>
            <a:ext cx="2819400" cy="121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IMAGE_5"/>
          <p:cNvPicPr>
            <a:picLocks noChangeAspect="1" noChangeArrowheads="1"/>
          </p:cNvPicPr>
          <p:nvPr/>
        </p:nvPicPr>
        <p:blipFill>
          <a:blip r:embed="rId3" cstate="print"/>
          <a:srcRect/>
          <a:stretch>
            <a:fillRect/>
          </a:stretch>
        </p:blipFill>
        <p:spPr bwMode="auto">
          <a:xfrm>
            <a:off x="685800" y="876300"/>
            <a:ext cx="2514600" cy="990600"/>
          </a:xfrm>
          <a:prstGeom prst="rect">
            <a:avLst/>
          </a:prstGeom>
          <a:noFill/>
          <a:ln w="9525">
            <a:noFill/>
            <a:miter lim="800000"/>
            <a:headEnd/>
            <a:tailEnd/>
          </a:ln>
        </p:spPr>
      </p:pic>
      <p:sp>
        <p:nvSpPr>
          <p:cNvPr id="3" name="Title 2"/>
          <p:cNvSpPr>
            <a:spLocks noGrp="1"/>
          </p:cNvSpPr>
          <p:nvPr>
            <p:ph type="ctrTitle"/>
          </p:nvPr>
        </p:nvSpPr>
        <p:spPr>
          <a:xfrm>
            <a:off x="3581400" y="1371600"/>
            <a:ext cx="4803648" cy="1828800"/>
          </a:xfrm>
        </p:spPr>
        <p:txBody>
          <a:bodyPr/>
          <a:lstStyle/>
          <a:p>
            <a:endParaRPr lang="en-US" dirty="0"/>
          </a:p>
        </p:txBody>
      </p:sp>
      <p:sp>
        <p:nvSpPr>
          <p:cNvPr id="4" name="Subtitle 3"/>
          <p:cNvSpPr>
            <a:spLocks noGrp="1"/>
          </p:cNvSpPr>
          <p:nvPr>
            <p:ph type="subTitle" idx="1"/>
          </p:nvPr>
        </p:nvSpPr>
        <p:spPr>
          <a:xfrm>
            <a:off x="3581400" y="4143345"/>
            <a:ext cx="5181600" cy="584776"/>
          </a:xfrm>
        </p:spPr>
        <p:txBody>
          <a:bodyPr/>
          <a:lstStyle/>
          <a:p>
            <a:endParaRPr lang="en-US"/>
          </a:p>
        </p:txBody>
      </p:sp>
      <p:sp>
        <p:nvSpPr>
          <p:cNvPr id="6" name="Text Placeholder 2"/>
          <p:cNvSpPr>
            <a:spLocks noGrp="1"/>
          </p:cNvSpPr>
          <p:nvPr>
            <p:ph type="body" idx="4294967295"/>
          </p:nvPr>
        </p:nvSpPr>
        <p:spPr>
          <a:xfrm>
            <a:off x="533400" y="1981200"/>
            <a:ext cx="2743200" cy="4419600"/>
          </a:xfrm>
          <a:ln>
            <a:solidFill>
              <a:srgbClr val="92D050"/>
            </a:solidFill>
          </a:ln>
        </p:spPr>
        <p:style>
          <a:lnRef idx="3">
            <a:schemeClr val="lt1"/>
          </a:lnRef>
          <a:fillRef idx="1">
            <a:schemeClr val="accent2"/>
          </a:fillRef>
          <a:effectRef idx="1">
            <a:schemeClr val="accent2"/>
          </a:effectRef>
          <a:fontRef idx="minor">
            <a:schemeClr val="lt1"/>
          </a:fontRef>
        </p:style>
        <p:txBody>
          <a:bodyPr/>
          <a:lstStyle/>
          <a:p>
            <a:pPr marL="0" indent="0" algn="ctr" eaLnBrk="1" hangingPunct="1">
              <a:spcAft>
                <a:spcPts val="1000"/>
              </a:spcAft>
              <a:buFont typeface="Wingdings 2" pitchFamily="18" charset="2"/>
              <a:buNone/>
            </a:pPr>
            <a:endParaRPr lang="en-US" sz="1600" dirty="0" smtClean="0">
              <a:solidFill>
                <a:srgbClr val="FFFFFF"/>
              </a:solidFill>
            </a:endParaRPr>
          </a:p>
          <a:p>
            <a:pPr marL="0" indent="0" algn="ctr" eaLnBrk="1" hangingPunct="1">
              <a:spcAft>
                <a:spcPts val="1000"/>
              </a:spcAft>
              <a:buFont typeface="Wingdings 2" pitchFamily="18" charset="2"/>
              <a:buNone/>
            </a:pPr>
            <a:endParaRPr lang="en-US" sz="1600" dirty="0">
              <a:solidFill>
                <a:srgbClr val="FFFFFF"/>
              </a:solidFill>
            </a:endParaRPr>
          </a:p>
          <a:p>
            <a:pPr marL="0" indent="0" algn="ctr" eaLnBrk="1" hangingPunct="1">
              <a:spcAft>
                <a:spcPts val="1000"/>
              </a:spcAft>
              <a:buFont typeface="Wingdings 2" pitchFamily="18" charset="2"/>
              <a:buNone/>
            </a:pPr>
            <a:endParaRPr lang="en-US" sz="1600" dirty="0" smtClean="0">
              <a:solidFill>
                <a:srgbClr val="FFFFFF"/>
              </a:solidFill>
            </a:endParaRPr>
          </a:p>
          <a:p>
            <a:pPr marL="0" indent="0" algn="ctr" eaLnBrk="1" hangingPunct="1">
              <a:spcAft>
                <a:spcPts val="1000"/>
              </a:spcAft>
              <a:buFont typeface="Wingdings 2" pitchFamily="18" charset="2"/>
              <a:buNone/>
            </a:pPr>
            <a:r>
              <a:rPr lang="en-US" sz="2400" b="1" dirty="0" smtClean="0">
                <a:solidFill>
                  <a:srgbClr val="FFFFFF"/>
                </a:solidFill>
              </a:rPr>
              <a:t>EEO Statement</a:t>
            </a:r>
          </a:p>
          <a:p>
            <a:pPr marL="0" indent="0" algn="ctr" eaLnBrk="1" hangingPunct="1">
              <a:spcAft>
                <a:spcPts val="1000"/>
              </a:spcAft>
              <a:buFont typeface="Wingdings 2" pitchFamily="18" charset="2"/>
              <a:buNone/>
            </a:pPr>
            <a:endParaRPr lang="en-US" sz="1600" dirty="0" smtClean="0">
              <a:solidFill>
                <a:srgbClr val="FFFFFF"/>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4179708904"/>
              </p:ext>
            </p:extLst>
          </p:nvPr>
        </p:nvGraphicFramePr>
        <p:xfrm>
          <a:off x="3638550" y="3532188"/>
          <a:ext cx="5227638" cy="323850"/>
        </p:xfrm>
        <a:graphic>
          <a:graphicData uri="http://schemas.openxmlformats.org/presentationml/2006/ole">
            <mc:AlternateContent xmlns:mc="http://schemas.openxmlformats.org/markup-compatibility/2006">
              <mc:Choice xmlns:v="urn:schemas-microsoft-com:vml" Requires="v">
                <p:oleObj spid="_x0000_s48211" name="Document" r:id="rId4" imgW="5245718" imgH="323200" progId="Word.Document.12">
                  <p:embed/>
                </p:oleObj>
              </mc:Choice>
              <mc:Fallback>
                <p:oleObj name="Document" r:id="rId4" imgW="5245718" imgH="323200" progId="Word.Document.12">
                  <p:embed/>
                  <p:pic>
                    <p:nvPicPr>
                      <p:cNvPr id="0" name=""/>
                      <p:cNvPicPr/>
                      <p:nvPr/>
                    </p:nvPicPr>
                    <p:blipFill>
                      <a:blip r:embed="rId5"/>
                      <a:stretch>
                        <a:fillRect/>
                      </a:stretch>
                    </p:blipFill>
                    <p:spPr>
                      <a:xfrm>
                        <a:off x="3638550" y="3532188"/>
                        <a:ext cx="5227638" cy="323850"/>
                      </a:xfrm>
                      <a:prstGeom prst="rect">
                        <a:avLst/>
                      </a:prstGeom>
                    </p:spPr>
                  </p:pic>
                </p:oleObj>
              </mc:Fallback>
            </mc:AlternateContent>
          </a:graphicData>
        </a:graphic>
      </p:graphicFrame>
      <p:pic>
        <p:nvPicPr>
          <p:cNvPr id="48144"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585721"/>
            <a:ext cx="5181600" cy="6043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581400" y="4114800"/>
            <a:ext cx="5181600" cy="630942"/>
          </a:xfrm>
          <a:prstGeom prst="rect">
            <a:avLst/>
          </a:prstGeom>
          <a:solidFill>
            <a:srgbClr val="E1E1FF"/>
          </a:solidFill>
        </p:spPr>
        <p:txBody>
          <a:bodyPr wrap="square" rtlCol="0">
            <a:spAutoFit/>
          </a:bodyPr>
          <a:lstStyle/>
          <a:p>
            <a:endParaRPr lang="en-US" sz="1100" dirty="0" smtClean="0">
              <a:solidFill>
                <a:schemeClr val="bg1"/>
              </a:solidFill>
              <a:latin typeface="Times New Roman" panose="02020603050405020304" pitchFamily="18" charset="0"/>
              <a:cs typeface="Times New Roman" panose="02020603050405020304" pitchFamily="18" charset="0"/>
            </a:endParaRPr>
          </a:p>
          <a:p>
            <a:r>
              <a:rPr lang="en-US" sz="1100" dirty="0" smtClean="0">
                <a:solidFill>
                  <a:schemeClr val="bg1"/>
                </a:solidFill>
                <a:latin typeface="Times New Roman" panose="02020603050405020304" pitchFamily="18" charset="0"/>
                <a:cs typeface="Times New Roman" panose="02020603050405020304" pitchFamily="18" charset="0"/>
              </a:rPr>
              <a:t>Shirley Bray-Sledge, State EO Officer, P.O. Box 26441, Richmond, VA 23261</a:t>
            </a:r>
          </a:p>
          <a:p>
            <a:endParaRPr lang="en-US" sz="300" dirty="0" smtClean="0">
              <a:solidFill>
                <a:schemeClr val="bg1"/>
              </a:solidFill>
              <a:latin typeface="Times New Roman" panose="02020603050405020304" pitchFamily="18" charset="0"/>
              <a:cs typeface="Times New Roman" panose="02020603050405020304" pitchFamily="18" charset="0"/>
            </a:endParaRPr>
          </a:p>
          <a:p>
            <a:r>
              <a:rPr lang="en-US" sz="1000" dirty="0" smtClean="0">
                <a:solidFill>
                  <a:schemeClr val="bg1"/>
                </a:solidFill>
                <a:latin typeface="Times New Roman" panose="02020603050405020304" pitchFamily="18" charset="0"/>
                <a:cs typeface="Times New Roman" panose="02020603050405020304" pitchFamily="18" charset="0"/>
              </a:rPr>
              <a:t>or</a:t>
            </a:r>
            <a:endParaRPr lang="en-US" sz="1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536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idx="1"/>
          </p:nvPr>
        </p:nvSpPr>
        <p:spPr>
          <a:xfrm>
            <a:off x="457200" y="1676400"/>
            <a:ext cx="8229600" cy="4525963"/>
          </a:xfrm>
        </p:spPr>
        <p:txBody>
          <a:bodyPr/>
          <a:lstStyle/>
          <a:p>
            <a:pPr algn="ctr" eaLnBrk="1" hangingPunct="1">
              <a:lnSpc>
                <a:spcPct val="150000"/>
              </a:lnSpc>
              <a:buFontTx/>
              <a:buNone/>
            </a:pPr>
            <a:r>
              <a:rPr lang="en-US" dirty="0" smtClean="0"/>
              <a:t>To provide assistance to workers affected by foreign imports to return to suitable employment as quickly as possible.</a:t>
            </a:r>
          </a:p>
          <a:p>
            <a:pPr lvl="2" eaLnBrk="1" hangingPunct="1">
              <a:buFont typeface="Wingdings" pitchFamily="2" charset="2"/>
              <a:buNone/>
            </a:pPr>
            <a:endParaRPr lang="en-US" sz="3200" dirty="0" smtClean="0"/>
          </a:p>
        </p:txBody>
      </p:sp>
      <p:sp>
        <p:nvSpPr>
          <p:cNvPr id="2" name="Rectangle 2"/>
          <p:cNvSpPr>
            <a:spLocks noGrp="1"/>
          </p:cNvSpPr>
          <p:nvPr>
            <p:ph type="title"/>
          </p:nvPr>
        </p:nvSpPr>
        <p:spPr>
          <a:xfrm>
            <a:off x="457200" y="762000"/>
            <a:ext cx="8229600" cy="1143000"/>
          </a:xfrm>
        </p:spPr>
        <p:txBody>
          <a:bodyPr/>
          <a:lstStyle/>
          <a:p>
            <a:pPr algn="ctr" eaLnBrk="1" fontAlgn="auto" hangingPunct="1">
              <a:spcAft>
                <a:spcPts val="0"/>
              </a:spcAft>
              <a:defRPr/>
            </a:pPr>
            <a:r>
              <a:rPr lang="en-US" sz="4000" dirty="0" smtClean="0">
                <a:solidFill>
                  <a:schemeClr val="tx2">
                    <a:lumMod val="50000"/>
                  </a:schemeClr>
                </a:solidFill>
              </a:rPr>
              <a:t>Goal of TAA</a:t>
            </a:r>
          </a:p>
        </p:txBody>
      </p:sp>
      <p:graphicFrame>
        <p:nvGraphicFramePr>
          <p:cNvPr id="3074" name="Object 4"/>
          <p:cNvGraphicFramePr>
            <a:graphicFrameLocks noChangeAspect="1"/>
          </p:cNvGraphicFramePr>
          <p:nvPr/>
        </p:nvGraphicFramePr>
        <p:xfrm>
          <a:off x="2667000" y="4003675"/>
          <a:ext cx="3848100" cy="2092325"/>
        </p:xfrm>
        <a:graphic>
          <a:graphicData uri="http://schemas.openxmlformats.org/presentationml/2006/ole">
            <mc:AlternateContent xmlns:mc="http://schemas.openxmlformats.org/markup-compatibility/2006">
              <mc:Choice xmlns:v="urn:schemas-microsoft-com:vml" Requires="v">
                <p:oleObj spid="_x0000_s31838" name="Clip" r:id="rId4" imgW="4519440" imgH="3466800" progId="">
                  <p:embed/>
                </p:oleObj>
              </mc:Choice>
              <mc:Fallback>
                <p:oleObj name="Clip" r:id="rId4" imgW="4519440" imgH="34668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003675"/>
                        <a:ext cx="3848100" cy="209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7" name="Picture 9"/>
          <p:cNvPicPr>
            <a:picLocks noChangeAspect="1" noChangeArrowheads="1"/>
          </p:cNvPicPr>
          <p:nvPr/>
        </p:nvPicPr>
        <p:blipFill>
          <a:blip r:embed="rId6" cstate="print"/>
          <a:srcRect/>
          <a:stretch>
            <a:fillRect/>
          </a:stretch>
        </p:blipFill>
        <p:spPr bwMode="auto">
          <a:xfrm>
            <a:off x="28575" y="0"/>
            <a:ext cx="2333625" cy="838200"/>
          </a:xfrm>
          <a:prstGeom prst="rect">
            <a:avLst/>
          </a:prstGeom>
          <a:noFill/>
          <a:ln w="9525">
            <a:noFill/>
            <a:miter lim="800000"/>
            <a:headEnd/>
            <a:tailEnd/>
          </a:ln>
        </p:spPr>
      </p:pic>
      <p:pic>
        <p:nvPicPr>
          <p:cNvPr id="3078" name="Picture 10"/>
          <p:cNvPicPr>
            <a:picLocks noChangeAspect="1" noChangeArrowheads="1"/>
          </p:cNvPicPr>
          <p:nvPr/>
        </p:nvPicPr>
        <p:blipFill>
          <a:blip r:embed="rId7" cstate="print"/>
          <a:srcRect/>
          <a:stretch>
            <a:fillRect/>
          </a:stretch>
        </p:blipFill>
        <p:spPr bwMode="auto">
          <a:xfrm>
            <a:off x="2057400" y="0"/>
            <a:ext cx="7086600" cy="838200"/>
          </a:xfrm>
          <a:prstGeom prst="rect">
            <a:avLst/>
          </a:prstGeom>
          <a:noFill/>
          <a:ln w="9525">
            <a:noFill/>
            <a:miter lim="800000"/>
            <a:headEnd/>
            <a:tailEnd/>
          </a:ln>
        </p:spPr>
      </p:pic>
    </p:spTree>
    <p:extLst>
      <p:ext uri="{BB962C8B-B14F-4D97-AF65-F5344CB8AC3E}">
        <p14:creationId xmlns:p14="http://schemas.microsoft.com/office/powerpoint/2010/main" val="4290745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3"/>
          <p:cNvSpPr>
            <a:spLocks noGrp="1"/>
          </p:cNvSpPr>
          <p:nvPr>
            <p:ph idx="1"/>
          </p:nvPr>
        </p:nvSpPr>
        <p:spPr>
          <a:xfrm>
            <a:off x="530225" y="1905000"/>
            <a:ext cx="8308975" cy="4038600"/>
          </a:xfrm>
        </p:spPr>
        <p:txBody>
          <a:bodyPr/>
          <a:lstStyle/>
          <a:p>
            <a:pPr eaLnBrk="1" hangingPunct="1">
              <a:lnSpc>
                <a:spcPct val="150000"/>
              </a:lnSpc>
            </a:pPr>
            <a:r>
              <a:rPr lang="en-US" sz="2400" dirty="0" smtClean="0"/>
              <a:t> Income Support (TRA)-conditions apply</a:t>
            </a:r>
          </a:p>
          <a:p>
            <a:pPr eaLnBrk="1" hangingPunct="1">
              <a:lnSpc>
                <a:spcPct val="150000"/>
              </a:lnSpc>
            </a:pPr>
            <a:r>
              <a:rPr lang="en-US" sz="2400" dirty="0" smtClean="0"/>
              <a:t>Training</a:t>
            </a:r>
          </a:p>
          <a:p>
            <a:pPr eaLnBrk="1" hangingPunct="1">
              <a:lnSpc>
                <a:spcPct val="150000"/>
              </a:lnSpc>
            </a:pPr>
            <a:r>
              <a:rPr lang="en-US" sz="2400" dirty="0" smtClean="0"/>
              <a:t>Job Search Allowance</a:t>
            </a:r>
          </a:p>
          <a:p>
            <a:pPr eaLnBrk="1" hangingPunct="1">
              <a:lnSpc>
                <a:spcPct val="150000"/>
              </a:lnSpc>
            </a:pPr>
            <a:r>
              <a:rPr lang="en-US" sz="2400" dirty="0" smtClean="0"/>
              <a:t>Relocation Allowance</a:t>
            </a:r>
          </a:p>
          <a:p>
            <a:pPr eaLnBrk="1" hangingPunct="1">
              <a:lnSpc>
                <a:spcPct val="150000"/>
              </a:lnSpc>
            </a:pPr>
            <a:r>
              <a:rPr lang="en-US" sz="2400" dirty="0" smtClean="0"/>
              <a:t>Reemployment Trade Adjustment Assistance (RTAA)</a:t>
            </a:r>
          </a:p>
          <a:p>
            <a:pPr>
              <a:lnSpc>
                <a:spcPct val="150000"/>
              </a:lnSpc>
            </a:pPr>
            <a:r>
              <a:rPr lang="en-US" sz="2400" dirty="0" smtClean="0"/>
              <a:t>Health Coverage Tax Credit (HCTC)</a:t>
            </a:r>
          </a:p>
          <a:p>
            <a:pPr marL="0" indent="0">
              <a:lnSpc>
                <a:spcPct val="150000"/>
              </a:lnSpc>
              <a:buNone/>
            </a:pPr>
            <a:endParaRPr lang="en-US" sz="2400" dirty="0" smtClean="0"/>
          </a:p>
          <a:p>
            <a:pPr marL="0" indent="0" eaLnBrk="1" hangingPunct="1">
              <a:buNone/>
            </a:pPr>
            <a:endParaRPr lang="en-US" i="1" dirty="0" smtClean="0"/>
          </a:p>
        </p:txBody>
      </p:sp>
      <p:sp>
        <p:nvSpPr>
          <p:cNvPr id="70658" name="Rectangle 2"/>
          <p:cNvSpPr>
            <a:spLocks noGrp="1"/>
          </p:cNvSpPr>
          <p:nvPr>
            <p:ph type="title"/>
          </p:nvPr>
        </p:nvSpPr>
        <p:spPr>
          <a:xfrm>
            <a:off x="415925" y="1066800"/>
            <a:ext cx="8308975" cy="676275"/>
          </a:xfrm>
        </p:spPr>
        <p:txBody>
          <a:bodyPr/>
          <a:lstStyle/>
          <a:p>
            <a:pPr algn="ctr" eaLnBrk="1" fontAlgn="auto" hangingPunct="1">
              <a:spcAft>
                <a:spcPts val="0"/>
              </a:spcAft>
              <a:defRPr/>
            </a:pPr>
            <a:r>
              <a:rPr lang="en-US" sz="3200" b="1" dirty="0" smtClean="0">
                <a:solidFill>
                  <a:schemeClr val="tx2">
                    <a:lumMod val="50000"/>
                  </a:schemeClr>
                </a:solidFill>
              </a:rPr>
              <a:t>TAA Benefits &amp; Reemployment Services</a:t>
            </a:r>
          </a:p>
        </p:txBody>
      </p:sp>
      <p:pic>
        <p:nvPicPr>
          <p:cNvPr id="128003" name="Picture 9" descr="C:\Users\Anna\AppData\Local\Microsoft\Windows\Temporary Internet Files\Content.IE5\FRAM10UZ\MPj04331690000[1].jpg"/>
          <p:cNvPicPr>
            <a:picLocks noChangeAspect="1" noChangeArrowheads="1"/>
          </p:cNvPicPr>
          <p:nvPr/>
        </p:nvPicPr>
        <p:blipFill>
          <a:blip r:embed="rId3" cstate="print"/>
          <a:srcRect/>
          <a:stretch>
            <a:fillRect/>
          </a:stretch>
        </p:blipFill>
        <p:spPr bwMode="auto">
          <a:xfrm>
            <a:off x="5029200" y="2438400"/>
            <a:ext cx="2743200" cy="1722438"/>
          </a:xfrm>
          <a:prstGeom prst="rect">
            <a:avLst/>
          </a:prstGeom>
          <a:noFill/>
          <a:ln w="9525">
            <a:noFill/>
            <a:miter lim="800000"/>
            <a:headEnd/>
            <a:tailEnd/>
          </a:ln>
        </p:spPr>
      </p:pic>
    </p:spTree>
    <p:extLst>
      <p:ext uri="{BB962C8B-B14F-4D97-AF65-F5344CB8AC3E}">
        <p14:creationId xmlns:p14="http://schemas.microsoft.com/office/powerpoint/2010/main" val="802236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2" descr="C:\Users\Anna\AppData\Local\Microsoft\Windows\Temporary Internet Files\Content.IE5\2K0J8ELH\MCj04401250000[1].wmf"/>
          <p:cNvPicPr>
            <a:picLocks noChangeAspect="1" noChangeArrowheads="1"/>
          </p:cNvPicPr>
          <p:nvPr/>
        </p:nvPicPr>
        <p:blipFill>
          <a:blip r:embed="rId3" cstate="print"/>
          <a:srcRect/>
          <a:stretch>
            <a:fillRect/>
          </a:stretch>
        </p:blipFill>
        <p:spPr bwMode="auto">
          <a:xfrm>
            <a:off x="457200" y="1143000"/>
            <a:ext cx="8229600" cy="703263"/>
          </a:xfrm>
          <a:prstGeom prst="rect">
            <a:avLst/>
          </a:prstGeom>
          <a:noFill/>
          <a:ln w="9525">
            <a:noFill/>
            <a:miter lim="800000"/>
            <a:headEnd/>
            <a:tailEnd/>
          </a:ln>
        </p:spPr>
      </p:pic>
      <p:sp>
        <p:nvSpPr>
          <p:cNvPr id="38914" name="Title 1"/>
          <p:cNvSpPr>
            <a:spLocks noGrp="1"/>
          </p:cNvSpPr>
          <p:nvPr>
            <p:ph type="title" idx="4294967295"/>
          </p:nvPr>
        </p:nvSpPr>
        <p:spPr>
          <a:xfrm>
            <a:off x="549275" y="1063625"/>
            <a:ext cx="8308975" cy="828675"/>
          </a:xfrm>
        </p:spPr>
        <p:txBody>
          <a:bodyPr rtlCol="0"/>
          <a:lstStyle/>
          <a:p>
            <a:pPr eaLnBrk="1" fontAlgn="auto" hangingPunct="1">
              <a:spcAft>
                <a:spcPts val="0"/>
              </a:spcAft>
              <a:defRPr/>
            </a:pPr>
            <a:r>
              <a:rPr lang="en-US" dirty="0" smtClean="0">
                <a:solidFill>
                  <a:schemeClr val="tx2">
                    <a:lumMod val="50000"/>
                  </a:schemeClr>
                </a:solidFill>
                <a:effectLst>
                  <a:outerShdw blurRad="38100" dist="38100" dir="2700000" algn="tl">
                    <a:srgbClr val="C0C0C0"/>
                  </a:outerShdw>
                </a:effectLst>
              </a:rPr>
              <a:t>What is  Waiver from Training?</a:t>
            </a:r>
          </a:p>
        </p:txBody>
      </p:sp>
      <p:sp>
        <p:nvSpPr>
          <p:cNvPr id="38915" name="Content Placeholder 4"/>
          <p:cNvSpPr>
            <a:spLocks noGrp="1"/>
          </p:cNvSpPr>
          <p:nvPr>
            <p:ph idx="4294967295"/>
          </p:nvPr>
        </p:nvSpPr>
        <p:spPr>
          <a:xfrm>
            <a:off x="228600" y="1981200"/>
            <a:ext cx="8763000" cy="4191000"/>
          </a:xfrm>
        </p:spPr>
        <p:txBody>
          <a:bodyPr>
            <a:normAutofit fontScale="62500" lnSpcReduction="20000"/>
          </a:bodyPr>
          <a:lstStyle/>
          <a:p>
            <a:pPr marL="0" indent="0" eaLnBrk="1" hangingPunct="1">
              <a:lnSpc>
                <a:spcPct val="80000"/>
              </a:lnSpc>
              <a:buFont typeface="Wingdings" pitchFamily="2" charset="2"/>
              <a:buNone/>
              <a:defRPr/>
            </a:pPr>
            <a:endParaRPr lang="en-US" sz="2500" dirty="0" smtClean="0"/>
          </a:p>
          <a:p>
            <a:pPr marL="0" indent="0" eaLnBrk="1" hangingPunct="1">
              <a:lnSpc>
                <a:spcPct val="90000"/>
              </a:lnSpc>
              <a:buFont typeface="Arial" charset="0"/>
              <a:buChar char="•"/>
              <a:defRPr/>
            </a:pPr>
            <a:endParaRPr lang="en-US" dirty="0" smtClean="0"/>
          </a:p>
          <a:p>
            <a:pPr marL="0" indent="0">
              <a:buNone/>
            </a:pPr>
            <a:r>
              <a:rPr lang="en-US" sz="2400" dirty="0" smtClean="0"/>
              <a:t>The </a:t>
            </a:r>
            <a:r>
              <a:rPr lang="en-US" sz="2400" dirty="0"/>
              <a:t>enrollment-in-training deadline may be waived only if enrollment in training is not feasible or</a:t>
            </a:r>
          </a:p>
          <a:p>
            <a:pPr marL="0" indent="0">
              <a:buNone/>
            </a:pPr>
            <a:r>
              <a:rPr lang="en-US" sz="2400" dirty="0"/>
              <a:t>appropriate for one or more of the following reasons</a:t>
            </a:r>
            <a:r>
              <a:rPr lang="en-US" sz="2400" dirty="0" smtClean="0"/>
              <a:t>:</a:t>
            </a:r>
          </a:p>
          <a:p>
            <a:pPr marL="0" indent="0">
              <a:buNone/>
            </a:pPr>
            <a:endParaRPr lang="en-US" sz="2400" dirty="0"/>
          </a:p>
          <a:p>
            <a:r>
              <a:rPr lang="en-US" sz="2400" b="1" dirty="0" smtClean="0"/>
              <a:t>Health</a:t>
            </a:r>
            <a:r>
              <a:rPr lang="en-US" sz="2400" dirty="0" smtClean="0"/>
              <a:t> -You </a:t>
            </a:r>
            <a:r>
              <a:rPr lang="en-US" sz="2400" dirty="0"/>
              <a:t>are unable to participate in, or complete training due to your health. (This does not exempt </a:t>
            </a:r>
            <a:r>
              <a:rPr lang="en-US" sz="2400" dirty="0" smtClean="0"/>
              <a:t>you from </a:t>
            </a:r>
            <a:r>
              <a:rPr lang="en-US" sz="2400" dirty="0"/>
              <a:t>requirements relating to the availability for work, active search for work, or refusal to </a:t>
            </a:r>
            <a:r>
              <a:rPr lang="en-US" sz="2400" dirty="0" smtClean="0"/>
              <a:t>accept work </a:t>
            </a:r>
            <a:r>
              <a:rPr lang="en-US" sz="2400" dirty="0"/>
              <a:t>under federal or state unemployment compensation laws</a:t>
            </a:r>
            <a:r>
              <a:rPr lang="en-US" sz="2400" dirty="0" smtClean="0"/>
              <a:t>.)</a:t>
            </a:r>
          </a:p>
          <a:p>
            <a:pPr marL="0" indent="0">
              <a:buNone/>
            </a:pPr>
            <a:endParaRPr lang="en-US" sz="2400" dirty="0"/>
          </a:p>
          <a:p>
            <a:r>
              <a:rPr lang="en-US" sz="2400" b="1" dirty="0" smtClean="0"/>
              <a:t>Enrollment Unavailable</a:t>
            </a:r>
            <a:r>
              <a:rPr lang="en-US" sz="2400" dirty="0" smtClean="0"/>
              <a:t> -The </a:t>
            </a:r>
            <a:r>
              <a:rPr lang="en-US" sz="2400" dirty="0"/>
              <a:t>first available enrollment date for approved training is within 60 days after the issued date </a:t>
            </a:r>
            <a:r>
              <a:rPr lang="en-US" sz="2400" dirty="0" smtClean="0"/>
              <a:t>of the </a:t>
            </a:r>
            <a:r>
              <a:rPr lang="en-US" sz="2400" dirty="0"/>
              <a:t>waiver, or, if later, there are extenuating circumstances for the delay in enrollment</a:t>
            </a:r>
            <a:r>
              <a:rPr lang="en-US" sz="2400" dirty="0" smtClean="0"/>
              <a:t>.</a:t>
            </a:r>
          </a:p>
          <a:p>
            <a:pPr marL="0" indent="0">
              <a:buNone/>
            </a:pPr>
            <a:endParaRPr lang="en-US" sz="2400" dirty="0"/>
          </a:p>
          <a:p>
            <a:r>
              <a:rPr lang="en-US" sz="2400" b="1" dirty="0" smtClean="0"/>
              <a:t>Training Unavailable </a:t>
            </a:r>
            <a:r>
              <a:rPr lang="en-US" sz="2400" dirty="0" smtClean="0"/>
              <a:t>-Training </a:t>
            </a:r>
            <a:r>
              <a:rPr lang="en-US" sz="2400" dirty="0"/>
              <a:t>is not reasonably available, suitable training at a reasonable cost is not available, or </a:t>
            </a:r>
            <a:r>
              <a:rPr lang="en-US" sz="2400" dirty="0" smtClean="0"/>
              <a:t>training funds </a:t>
            </a:r>
            <a:r>
              <a:rPr lang="en-US" sz="2400" dirty="0"/>
              <a:t>are not available.</a:t>
            </a:r>
          </a:p>
          <a:p>
            <a:pPr marL="0" indent="0" eaLnBrk="1" hangingPunct="1">
              <a:lnSpc>
                <a:spcPct val="80000"/>
              </a:lnSpc>
              <a:buFont typeface="Arial" charset="0"/>
              <a:buNone/>
              <a:defRPr/>
            </a:pPr>
            <a:endParaRPr lang="en-US" sz="2500" dirty="0" smtClean="0"/>
          </a:p>
          <a:p>
            <a:pPr marL="0" indent="0" eaLnBrk="1" hangingPunct="1">
              <a:lnSpc>
                <a:spcPct val="80000"/>
              </a:lnSpc>
              <a:buFont typeface="Wingdings" pitchFamily="2" charset="2"/>
              <a:buNone/>
              <a:defRPr/>
            </a:pPr>
            <a:r>
              <a:rPr lang="en-US" sz="2500" dirty="0" smtClean="0"/>
              <a:t/>
            </a:r>
            <a:br>
              <a:rPr lang="en-US" sz="2500" dirty="0" smtClean="0"/>
            </a:br>
            <a:endParaRPr lang="en-US" sz="2500" dirty="0" smtClean="0"/>
          </a:p>
        </p:txBody>
      </p:sp>
    </p:spTree>
    <p:extLst>
      <p:ext uri="{BB962C8B-B14F-4D97-AF65-F5344CB8AC3E}">
        <p14:creationId xmlns:p14="http://schemas.microsoft.com/office/powerpoint/2010/main" val="1461809502"/>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p:cNvSpPr>
          <p:nvPr>
            <p:ph type="title"/>
          </p:nvPr>
        </p:nvSpPr>
        <p:spPr>
          <a:xfrm>
            <a:off x="457200" y="990600"/>
            <a:ext cx="8229600" cy="1143000"/>
          </a:xfrm>
        </p:spPr>
        <p:txBody>
          <a:bodyPr rtlCol="0"/>
          <a:lstStyle/>
          <a:p>
            <a:pPr algn="ctr" eaLnBrk="1" fontAlgn="auto" hangingPunct="1">
              <a:spcAft>
                <a:spcPts val="0"/>
              </a:spcAft>
              <a:defRPr/>
            </a:pPr>
            <a:r>
              <a:rPr lang="en-US" sz="4000" dirty="0" smtClean="0">
                <a:solidFill>
                  <a:schemeClr val="tx2">
                    <a:lumMod val="50000"/>
                  </a:schemeClr>
                </a:solidFill>
              </a:rPr>
              <a:t>TAA Training</a:t>
            </a:r>
          </a:p>
        </p:txBody>
      </p:sp>
      <p:pic>
        <p:nvPicPr>
          <p:cNvPr id="14355" name="Picture 19" descr="http://www.ypm.ltd.uk/images/uploads/page_image_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299212"/>
            <a:ext cx="3886200" cy="33834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a:xfrm>
            <a:off x="415925" y="1143000"/>
            <a:ext cx="8308975" cy="523875"/>
          </a:xfrm>
        </p:spPr>
        <p:txBody>
          <a:bodyPr>
            <a:noAutofit/>
          </a:bodyPr>
          <a:lstStyle/>
          <a:p>
            <a:pPr algn="ctr" eaLnBrk="1" fontAlgn="auto" hangingPunct="1">
              <a:spcAft>
                <a:spcPts val="0"/>
              </a:spcAft>
              <a:defRPr/>
            </a:pPr>
            <a:r>
              <a:rPr lang="en-US" sz="4000" b="1" dirty="0" smtClean="0">
                <a:solidFill>
                  <a:schemeClr val="tx2">
                    <a:lumMod val="50000"/>
                  </a:schemeClr>
                </a:solidFill>
              </a:rPr>
              <a:t>What type of trainings are available?</a:t>
            </a:r>
          </a:p>
        </p:txBody>
      </p:sp>
      <p:sp>
        <p:nvSpPr>
          <p:cNvPr id="12291" name="Rectangle 3"/>
          <p:cNvSpPr>
            <a:spLocks noGrp="1"/>
          </p:cNvSpPr>
          <p:nvPr>
            <p:ph idx="1"/>
          </p:nvPr>
        </p:nvSpPr>
        <p:spPr>
          <a:xfrm>
            <a:off x="381000" y="2057400"/>
            <a:ext cx="8308975" cy="3962400"/>
          </a:xfrm>
        </p:spPr>
        <p:txBody>
          <a:bodyPr>
            <a:normAutofit lnSpcReduction="10000"/>
          </a:bodyPr>
          <a:lstStyle/>
          <a:p>
            <a:pPr eaLnBrk="1" hangingPunct="1">
              <a:lnSpc>
                <a:spcPct val="90000"/>
              </a:lnSpc>
              <a:spcBef>
                <a:spcPct val="0"/>
              </a:spcBef>
              <a:spcAft>
                <a:spcPts val="1200"/>
              </a:spcAft>
              <a:buFontTx/>
              <a:buChar char="•"/>
            </a:pPr>
            <a:r>
              <a:rPr lang="en-US" dirty="0" smtClean="0"/>
              <a:t>On-the-Job Training –</a:t>
            </a:r>
          </a:p>
          <a:p>
            <a:pPr eaLnBrk="1" hangingPunct="1">
              <a:lnSpc>
                <a:spcPct val="90000"/>
              </a:lnSpc>
              <a:spcBef>
                <a:spcPct val="0"/>
              </a:spcBef>
              <a:spcAft>
                <a:spcPts val="1200"/>
              </a:spcAft>
              <a:buFontTx/>
              <a:buChar char="•"/>
            </a:pPr>
            <a:r>
              <a:rPr lang="en-US" dirty="0" smtClean="0"/>
              <a:t>Customized Training</a:t>
            </a:r>
          </a:p>
          <a:p>
            <a:pPr eaLnBrk="1" hangingPunct="1">
              <a:lnSpc>
                <a:spcPct val="90000"/>
              </a:lnSpc>
              <a:spcBef>
                <a:spcPct val="0"/>
              </a:spcBef>
              <a:spcAft>
                <a:spcPts val="1200"/>
              </a:spcAft>
              <a:buFontTx/>
              <a:buChar char="•"/>
            </a:pPr>
            <a:r>
              <a:rPr lang="en-US" dirty="0" smtClean="0"/>
              <a:t>Apprenticeship Programs</a:t>
            </a:r>
          </a:p>
          <a:p>
            <a:pPr eaLnBrk="1" hangingPunct="1">
              <a:lnSpc>
                <a:spcPct val="90000"/>
              </a:lnSpc>
              <a:spcBef>
                <a:spcPct val="0"/>
              </a:spcBef>
              <a:spcAft>
                <a:spcPts val="1200"/>
              </a:spcAft>
              <a:buFontTx/>
              <a:buChar char="•"/>
            </a:pPr>
            <a:r>
              <a:rPr lang="en-US" dirty="0" smtClean="0"/>
              <a:t>Distance Learning (has requirements)</a:t>
            </a:r>
          </a:p>
          <a:p>
            <a:pPr eaLnBrk="1" hangingPunct="1">
              <a:lnSpc>
                <a:spcPct val="90000"/>
              </a:lnSpc>
              <a:spcBef>
                <a:spcPct val="0"/>
              </a:spcBef>
              <a:spcAft>
                <a:spcPts val="1200"/>
              </a:spcAft>
              <a:buFontTx/>
              <a:buChar char="•"/>
            </a:pPr>
            <a:r>
              <a:rPr lang="en-US" dirty="0" smtClean="0"/>
              <a:t>Classroom/Occupational Training</a:t>
            </a:r>
          </a:p>
          <a:p>
            <a:pPr eaLnBrk="1" hangingPunct="1">
              <a:lnSpc>
                <a:spcPct val="90000"/>
              </a:lnSpc>
              <a:spcBef>
                <a:spcPct val="0"/>
              </a:spcBef>
              <a:spcAft>
                <a:spcPts val="1200"/>
              </a:spcAft>
              <a:buFontTx/>
              <a:buChar char="•"/>
            </a:pPr>
            <a:r>
              <a:rPr lang="en-US" dirty="0" smtClean="0"/>
              <a:t>Remedial Training to obtain your GED or Developmental courses</a:t>
            </a:r>
          </a:p>
          <a:p>
            <a:pPr eaLnBrk="1" hangingPunct="1">
              <a:lnSpc>
                <a:spcPct val="90000"/>
              </a:lnSpc>
              <a:spcBef>
                <a:spcPct val="0"/>
              </a:spcBef>
              <a:spcAft>
                <a:spcPts val="1200"/>
              </a:spcAft>
              <a:buFontTx/>
              <a:buChar char="•"/>
            </a:pPr>
            <a:r>
              <a:rPr lang="en-US" dirty="0" smtClean="0"/>
              <a:t>English as a Second Language-ESL</a:t>
            </a:r>
          </a:p>
          <a:p>
            <a:pPr eaLnBrk="1" hangingPunct="1">
              <a:lnSpc>
                <a:spcPct val="90000"/>
              </a:lnSpc>
              <a:buFont typeface="Wingdings" pitchFamily="2" charset="2"/>
              <a:buNone/>
            </a:pPr>
            <a:endParaRPr lang="en-US" dirty="0" smtClean="0"/>
          </a:p>
        </p:txBody>
      </p:sp>
      <p:graphicFrame>
        <p:nvGraphicFramePr>
          <p:cNvPr id="12290" name="Object 4"/>
          <p:cNvGraphicFramePr>
            <a:graphicFrameLocks noChangeAspect="1"/>
          </p:cNvGraphicFramePr>
          <p:nvPr/>
        </p:nvGraphicFramePr>
        <p:xfrm>
          <a:off x="6781800" y="5172075"/>
          <a:ext cx="1636713" cy="1304925"/>
        </p:xfrm>
        <a:graphic>
          <a:graphicData uri="http://schemas.openxmlformats.org/presentationml/2006/ole">
            <mc:AlternateContent xmlns:mc="http://schemas.openxmlformats.org/markup-compatibility/2006">
              <mc:Choice xmlns:v="urn:schemas-microsoft-com:vml" Requires="v">
                <p:oleObj spid="_x0000_s15469" name="Clip" r:id="rId4" imgW="1789200" imgH="1427040" progId="">
                  <p:embed/>
                </p:oleObj>
              </mc:Choice>
              <mc:Fallback>
                <p:oleObj name="Clip" r:id="rId4" imgW="1789200" imgH="142704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5172075"/>
                        <a:ext cx="1636713"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2">
      <a:dk1>
        <a:sysClr val="windowText" lastClr="000000"/>
      </a:dk1>
      <a:lt1>
        <a:sysClr val="window" lastClr="FFFFFF"/>
      </a:lt1>
      <a:dk2>
        <a:srgbClr val="C7DBFB"/>
      </a:dk2>
      <a:lt2>
        <a:srgbClr val="ACCBF9"/>
      </a:lt2>
      <a:accent1>
        <a:srgbClr val="0E57C4"/>
      </a:accent1>
      <a:accent2>
        <a:srgbClr val="0E57C4"/>
      </a:accent2>
      <a:accent3>
        <a:srgbClr val="0E57C4"/>
      </a:accent3>
      <a:accent4>
        <a:srgbClr val="0E57C4"/>
      </a:accent4>
      <a:accent5>
        <a:srgbClr val="072B62"/>
      </a:accent5>
      <a:accent6>
        <a:srgbClr val="0E57C4"/>
      </a:accent6>
      <a:hlink>
        <a:srgbClr val="0E57C4"/>
      </a:hlink>
      <a:folHlink>
        <a:srgbClr val="0E57C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8EC66F15C9D541B66B803832B76497" ma:contentTypeVersion="12" ma:contentTypeDescription="Create a new document." ma:contentTypeScope="" ma:versionID="87c1b95fe360b3d19222a60421263b74">
  <xsd:schema xmlns:xsd="http://www.w3.org/2001/XMLSchema" xmlns:xs="http://www.w3.org/2001/XMLSchema" xmlns:p="http://schemas.microsoft.com/office/2006/metadata/properties" xmlns:ns2="fec81d2a-3d30-4957-9762-a7003ff5f401" targetNamespace="http://schemas.microsoft.com/office/2006/metadata/properties" ma:root="true" ma:fieldsID="c4e8387567afb456e414fe4a4410f54b" ns2:_="">
    <xsd:import namespace="fec81d2a-3d30-4957-9762-a7003ff5f4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c81d2a-3d30-4957-9762-a7003ff5f4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c81d2a-3d30-4957-9762-a7003ff5f4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2B8595F-E966-48E4-A6F2-DCB145CE1163}"/>
</file>

<file path=customXml/itemProps2.xml><?xml version="1.0" encoding="utf-8"?>
<ds:datastoreItem xmlns:ds="http://schemas.openxmlformats.org/officeDocument/2006/customXml" ds:itemID="{8857D5B7-EED6-438F-AF7C-04D220300B65}"/>
</file>

<file path=customXml/itemProps3.xml><?xml version="1.0" encoding="utf-8"?>
<ds:datastoreItem xmlns:ds="http://schemas.openxmlformats.org/officeDocument/2006/customXml" ds:itemID="{FDF484FD-BB89-4C79-8A50-52A4EA9FDE4B}"/>
</file>

<file path=docProps/app.xml><?xml version="1.0" encoding="utf-8"?>
<Properties xmlns="http://schemas.openxmlformats.org/officeDocument/2006/extended-properties" xmlns:vt="http://schemas.openxmlformats.org/officeDocument/2006/docPropsVTypes">
  <Template>Flow</Template>
  <TotalTime>3685</TotalTime>
  <Words>1526</Words>
  <Application>Microsoft Office PowerPoint</Application>
  <PresentationFormat>On-screen Show (4:3)</PresentationFormat>
  <Paragraphs>195</Paragraphs>
  <Slides>29</Slides>
  <Notes>25</Notes>
  <HiddenSlides>0</HiddenSlides>
  <MMClips>2</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40" baseType="lpstr">
      <vt:lpstr>Arial</vt:lpstr>
      <vt:lpstr>Calibri</vt:lpstr>
      <vt:lpstr>Constantia</vt:lpstr>
      <vt:lpstr>Lucida Sans Unicode</vt:lpstr>
      <vt:lpstr>Times New Roman</vt:lpstr>
      <vt:lpstr>Wingdings</vt:lpstr>
      <vt:lpstr>Wingdings 2</vt:lpstr>
      <vt:lpstr>Wingdings 3</vt:lpstr>
      <vt:lpstr>Flow</vt:lpstr>
      <vt:lpstr>Document</vt:lpstr>
      <vt:lpstr>Clip</vt:lpstr>
      <vt:lpstr>Welcome to the Online Trade Session</vt:lpstr>
      <vt:lpstr>Qualifying Requirements - TAA</vt:lpstr>
      <vt:lpstr>Appeals</vt:lpstr>
      <vt:lpstr>PowerPoint Presentation</vt:lpstr>
      <vt:lpstr>Goal of TAA</vt:lpstr>
      <vt:lpstr>TAA Benefits &amp; Reemployment Services</vt:lpstr>
      <vt:lpstr>What is  Waiver from Training?</vt:lpstr>
      <vt:lpstr>TAA Training</vt:lpstr>
      <vt:lpstr>What type of trainings are available?</vt:lpstr>
      <vt:lpstr>TAA Training</vt:lpstr>
      <vt:lpstr>TAA Training</vt:lpstr>
      <vt:lpstr>Job Search </vt:lpstr>
      <vt:lpstr>Approval of Training §617.22</vt:lpstr>
      <vt:lpstr>TAA Training Requirements must meet  Six (6) Criteria</vt:lpstr>
      <vt:lpstr> Six (6) Criteria Continued </vt:lpstr>
      <vt:lpstr>Job Search Allowance</vt:lpstr>
      <vt:lpstr>Relocation Allowance</vt:lpstr>
      <vt:lpstr>Reemployment Trade Adjustment Assistance (RTAA)</vt:lpstr>
      <vt:lpstr>What is RTAA?</vt:lpstr>
      <vt:lpstr>PowerPoint Presentation</vt:lpstr>
      <vt:lpstr>RTAA  with Training</vt:lpstr>
      <vt:lpstr>RTAA Wage Subsidy</vt:lpstr>
      <vt:lpstr>Entitlement Letter</vt:lpstr>
      <vt:lpstr>Health Coverage Tax Credit (HCTC)</vt:lpstr>
      <vt:lpstr>Your Responsibilities</vt:lpstr>
      <vt:lpstr> What you have received in the mail.  </vt:lpstr>
      <vt:lpstr> What you’ll do next</vt:lpstr>
      <vt:lpstr> What you’ll do next (con’t)</vt:lpstr>
      <vt:lpstr> Conclusion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Mass Trade Session</dc:title>
  <dc:creator>vec1853</dc:creator>
  <cp:lastModifiedBy>Roger W. Bushell</cp:lastModifiedBy>
  <cp:revision>121</cp:revision>
  <cp:lastPrinted>2020-03-11T12:17:13Z</cp:lastPrinted>
  <dcterms:created xsi:type="dcterms:W3CDTF">2014-05-12T17:56:58Z</dcterms:created>
  <dcterms:modified xsi:type="dcterms:W3CDTF">2020-03-17T16:25:15Z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0x010100C28EC66F15C9D541B66B803832B76497</vt:lpwstr>
  </property>
</Properties>
</file>