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s/slide5.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3.xml" ContentType="application/vnd.openxmlformats-officedocument.presentationml.slide+xml"/>
  <Override PartName="/ppt/slides/slide8.xml" ContentType="application/vnd.openxmlformats-officedocument.presentationml.slide+xml"/>
  <Override PartName="/ppt/slides/slide2.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4.xml" ContentType="application/vnd.openxmlformats-officedocument.presentationml.slide+xml"/>
  <Override PartName="/ppt/slides/slide20.xml" ContentType="application/vnd.openxmlformats-officedocument.presentationml.slide+xml"/>
  <Override PartName="/ppt/slides/slide31.xml" ContentType="application/vnd.openxmlformats-officedocument.presentationml.slide+xml"/>
  <Override PartName="/ppt/slides/slide27.xml" ContentType="application/vnd.openxmlformats-officedocument.presentationml.slide+xml"/>
  <Override PartName="/ppt/slides/slide21.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26.xml" ContentType="application/vnd.openxmlformats-officedocument.presentationml.slide+xml"/>
  <Override PartName="/ppt/slides/slide28.xml" ContentType="application/vnd.openxmlformats-officedocument.presentationml.slide+xml"/>
  <Override PartName="/ppt/slides/slide25.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4.xml" ContentType="application/vnd.openxmlformats-officedocument.presentationml.slide+xml"/>
  <Override PartName="/ppt/notesSlides/notesSlide14.xml" ContentType="application/vnd.openxmlformats-officedocument.presentationml.notesSlide+xml"/>
  <Override PartName="/ppt/notesSlides/notesSlide11.xml" ContentType="application/vnd.openxmlformats-officedocument.presentationml.notesSlide+xml"/>
  <Override PartName="/ppt/notesSlides/notesSlide26.xml" ContentType="application/vnd.openxmlformats-officedocument.presentationml.notesSlide+xml"/>
  <Override PartName="/ppt/notesSlides/notesSlide13.xml" ContentType="application/vnd.openxmlformats-officedocument.presentationml.notesSlide+xml"/>
  <Override PartName="/ppt/notesSlides/notesSlide15.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2.xml" ContentType="application/vnd.openxmlformats-officedocument.presentationml.notesSlide+xml"/>
  <Override PartName="/ppt/slideMasters/slideMaster1.xml" ContentType="application/vnd.openxmlformats-officedocument.presentationml.slideMaster+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6.xml" ContentType="application/vnd.openxmlformats-officedocument.presentationml.notesSlide+xml"/>
  <Override PartName="/ppt/notesSlides/notesSlide12.xml" ContentType="application/vnd.openxmlformats-officedocument.presentationml.notesSlide+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notesSlides/notesSlide3.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1" r:id="rId1"/>
  </p:sldMasterIdLst>
  <p:notesMasterIdLst>
    <p:notesMasterId r:id="rId33"/>
  </p:notesMasterIdLst>
  <p:handoutMasterIdLst>
    <p:handoutMasterId r:id="rId34"/>
  </p:handoutMasterIdLst>
  <p:sldIdLst>
    <p:sldId id="397" r:id="rId2"/>
    <p:sldId id="257" r:id="rId3"/>
    <p:sldId id="277" r:id="rId4"/>
    <p:sldId id="395" r:id="rId5"/>
    <p:sldId id="399" r:id="rId6"/>
    <p:sldId id="401" r:id="rId7"/>
    <p:sldId id="344" r:id="rId8"/>
    <p:sldId id="379" r:id="rId9"/>
    <p:sldId id="349" r:id="rId10"/>
    <p:sldId id="354" r:id="rId11"/>
    <p:sldId id="403" r:id="rId12"/>
    <p:sldId id="405" r:id="rId13"/>
    <p:sldId id="406" r:id="rId14"/>
    <p:sldId id="404" r:id="rId15"/>
    <p:sldId id="402" r:id="rId16"/>
    <p:sldId id="316" r:id="rId17"/>
    <p:sldId id="317" r:id="rId18"/>
    <p:sldId id="318" r:id="rId19"/>
    <p:sldId id="319" r:id="rId20"/>
    <p:sldId id="380" r:id="rId21"/>
    <p:sldId id="386" r:id="rId22"/>
    <p:sldId id="324" r:id="rId23"/>
    <p:sldId id="358" r:id="rId24"/>
    <p:sldId id="364" r:id="rId25"/>
    <p:sldId id="366" r:id="rId26"/>
    <p:sldId id="345" r:id="rId27"/>
    <p:sldId id="335" r:id="rId28"/>
    <p:sldId id="392" r:id="rId29"/>
    <p:sldId id="393" r:id="rId30"/>
    <p:sldId id="391" r:id="rId31"/>
    <p:sldId id="394" r:id="rId32"/>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0A90"/>
    <a:srgbClr val="1C3158"/>
    <a:srgbClr val="E5496E"/>
    <a:srgbClr val="CCCCFF"/>
    <a:srgbClr val="D5EAC8"/>
    <a:srgbClr val="E1E1FF"/>
    <a:srgbClr val="D5D5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43" autoAdjust="0"/>
    <p:restoredTop sz="92022" autoAdjust="0"/>
  </p:normalViewPr>
  <p:slideViewPr>
    <p:cSldViewPr>
      <p:cViewPr varScale="1">
        <p:scale>
          <a:sx n="63" d="100"/>
          <a:sy n="63" d="100"/>
        </p:scale>
        <p:origin x="1424" y="56"/>
      </p:cViewPr>
      <p:guideLst>
        <p:guide orient="horz" pos="2160"/>
        <p:guide pos="2880"/>
      </p:guideLst>
    </p:cSldViewPr>
  </p:slideViewPr>
  <p:notesTextViewPr>
    <p:cViewPr>
      <p:scale>
        <a:sx n="3" d="2"/>
        <a:sy n="3" d="2"/>
      </p:scale>
      <p:origin x="0" y="0"/>
    </p:cViewPr>
  </p:notesTextViewPr>
  <p:sorterViewPr>
    <p:cViewPr>
      <p:scale>
        <a:sx n="70" d="100"/>
        <a:sy n="70" d="100"/>
      </p:scale>
      <p:origin x="0" y="37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1.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3" y="0"/>
            <a:ext cx="3043343" cy="465455"/>
          </a:xfrm>
          <a:prstGeom prst="rect">
            <a:avLst/>
          </a:prstGeom>
        </p:spPr>
        <p:txBody>
          <a:bodyPr vert="horz" lIns="93324" tIns="46662" rIns="93324" bIns="46662" rtlCol="0"/>
          <a:lstStyle>
            <a:lvl1pPr algn="r">
              <a:defRPr sz="1200"/>
            </a:lvl1pPr>
          </a:lstStyle>
          <a:p>
            <a:fld id="{ECFBC472-5F7B-4D45-ABEE-F3E015184BCA}" type="datetimeFigureOut">
              <a:rPr lang="en-US" smtClean="0"/>
              <a:pPr/>
              <a:t>10/21/2021</a:t>
            </a:fld>
            <a:endParaRPr lang="en-US"/>
          </a:p>
        </p:txBody>
      </p:sp>
      <p:sp>
        <p:nvSpPr>
          <p:cNvPr id="4" name="Footer Placeholder 3"/>
          <p:cNvSpPr>
            <a:spLocks noGrp="1"/>
          </p:cNvSpPr>
          <p:nvPr>
            <p:ph type="ftr" sz="quarter" idx="2"/>
          </p:nvPr>
        </p:nvSpPr>
        <p:spPr>
          <a:xfrm>
            <a:off x="1" y="8842030"/>
            <a:ext cx="3043343" cy="465455"/>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3" y="8842030"/>
            <a:ext cx="3043343" cy="465455"/>
          </a:xfrm>
          <a:prstGeom prst="rect">
            <a:avLst/>
          </a:prstGeom>
        </p:spPr>
        <p:txBody>
          <a:bodyPr vert="horz" lIns="93324" tIns="46662" rIns="93324" bIns="46662" rtlCol="0" anchor="b"/>
          <a:lstStyle>
            <a:lvl1pPr algn="r">
              <a:defRPr sz="1200"/>
            </a:lvl1pPr>
          </a:lstStyle>
          <a:p>
            <a:fld id="{500DD2B3-5FEF-4A5A-A878-47305E91D6C6}" type="slidenum">
              <a:rPr lang="en-US" smtClean="0"/>
              <a:pPr/>
              <a:t>‹#›</a:t>
            </a:fld>
            <a:endParaRPr lang="en-US"/>
          </a:p>
        </p:txBody>
      </p:sp>
    </p:spTree>
    <p:extLst>
      <p:ext uri="{BB962C8B-B14F-4D97-AF65-F5344CB8AC3E}">
        <p14:creationId xmlns:p14="http://schemas.microsoft.com/office/powerpoint/2010/main" val="21890086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3" y="0"/>
            <a:ext cx="3043343" cy="465455"/>
          </a:xfrm>
          <a:prstGeom prst="rect">
            <a:avLst/>
          </a:prstGeom>
        </p:spPr>
        <p:txBody>
          <a:bodyPr vert="horz" lIns="93324" tIns="46662" rIns="93324" bIns="46662" rtlCol="0"/>
          <a:lstStyle>
            <a:lvl1pPr algn="r">
              <a:defRPr sz="1200"/>
            </a:lvl1pPr>
          </a:lstStyle>
          <a:p>
            <a:fld id="{8440CE53-C331-4CDF-8E27-54A3DA1B2918}" type="datetimeFigureOut">
              <a:rPr lang="en-US" smtClean="0"/>
              <a:pPr/>
              <a:t>10/21/2021</a:t>
            </a:fld>
            <a:endParaRPr lang="en-US"/>
          </a:p>
        </p:txBody>
      </p:sp>
      <p:sp>
        <p:nvSpPr>
          <p:cNvPr id="4" name="Slide Image Placeholder 3"/>
          <p:cNvSpPr>
            <a:spLocks noGrp="1" noRot="1" noChangeAspect="1"/>
          </p:cNvSpPr>
          <p:nvPr>
            <p:ph type="sldImg" idx="2"/>
          </p:nvPr>
        </p:nvSpPr>
        <p:spPr>
          <a:xfrm>
            <a:off x="1184275" y="698500"/>
            <a:ext cx="4656138"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1" y="4421823"/>
            <a:ext cx="5618480" cy="4189095"/>
          </a:xfrm>
          <a:prstGeom prst="rect">
            <a:avLst/>
          </a:prstGeom>
        </p:spPr>
        <p:txBody>
          <a:bodyPr vert="horz" lIns="93324" tIns="46662" rIns="93324" bIns="466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42030"/>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3" y="8842030"/>
            <a:ext cx="3043343" cy="465455"/>
          </a:xfrm>
          <a:prstGeom prst="rect">
            <a:avLst/>
          </a:prstGeom>
        </p:spPr>
        <p:txBody>
          <a:bodyPr vert="horz" lIns="93324" tIns="46662" rIns="93324" bIns="46662" rtlCol="0" anchor="b"/>
          <a:lstStyle>
            <a:lvl1pPr algn="r">
              <a:defRPr sz="1200"/>
            </a:lvl1pPr>
          </a:lstStyle>
          <a:p>
            <a:fld id="{0A7C19FD-A82B-43F7-A003-23D371867181}" type="slidenum">
              <a:rPr lang="en-US" smtClean="0"/>
              <a:pPr/>
              <a:t>‹#›</a:t>
            </a:fld>
            <a:endParaRPr lang="en-US"/>
          </a:p>
        </p:txBody>
      </p:sp>
    </p:spTree>
    <p:extLst>
      <p:ext uri="{BB962C8B-B14F-4D97-AF65-F5344CB8AC3E}">
        <p14:creationId xmlns:p14="http://schemas.microsoft.com/office/powerpoint/2010/main" val="1655683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noTextEdit="1"/>
          </p:cNvSpPr>
          <p:nvPr>
            <p:ph type="sldImg"/>
          </p:nvPr>
        </p:nvSpPr>
        <p:spPr bwMode="auto">
          <a:noFill/>
          <a:ln>
            <a:solidFill>
              <a:srgbClr val="000000"/>
            </a:solidFill>
            <a:miter lim="800000"/>
            <a:headEnd/>
            <a:tailEnd/>
          </a:ln>
        </p:spPr>
      </p:sp>
      <p:sp>
        <p:nvSpPr>
          <p:cNvPr id="83970"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839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3A51089-A969-48B8-A5EA-7BDACE794A18}"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p:cNvSpPr>
            <a:spLocks noGrp="1" noRot="1" noChangeAspect="1" noTextEdit="1"/>
          </p:cNvSpPr>
          <p:nvPr>
            <p:ph type="sldImg"/>
          </p:nvPr>
        </p:nvSpPr>
        <p:spPr bwMode="auto">
          <a:noFill/>
          <a:ln>
            <a:solidFill>
              <a:srgbClr val="000000"/>
            </a:solidFill>
            <a:miter lim="800000"/>
            <a:headEnd/>
            <a:tailEnd/>
          </a:ln>
        </p:spPr>
      </p:sp>
      <p:sp>
        <p:nvSpPr>
          <p:cNvPr id="1361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361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8206049-A956-4543-9296-E3EC08B5C016}" type="slidenum">
              <a:rPr lang="en-US" smtClean="0"/>
              <a:pPr/>
              <a:t>12</a:t>
            </a:fld>
            <a:endParaRPr lang="en-US"/>
          </a:p>
        </p:txBody>
      </p:sp>
    </p:spTree>
    <p:extLst>
      <p:ext uri="{BB962C8B-B14F-4D97-AF65-F5344CB8AC3E}">
        <p14:creationId xmlns:p14="http://schemas.microsoft.com/office/powerpoint/2010/main" val="3547155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p:cNvSpPr>
            <a:spLocks noGrp="1" noRot="1" noChangeAspect="1" noTextEdit="1"/>
          </p:cNvSpPr>
          <p:nvPr>
            <p:ph type="sldImg"/>
          </p:nvPr>
        </p:nvSpPr>
        <p:spPr bwMode="auto">
          <a:noFill/>
          <a:ln>
            <a:solidFill>
              <a:srgbClr val="000000"/>
            </a:solidFill>
            <a:miter lim="800000"/>
            <a:headEnd/>
            <a:tailEnd/>
          </a:ln>
        </p:spPr>
      </p:sp>
      <p:sp>
        <p:nvSpPr>
          <p:cNvPr id="1361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361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8206049-A956-4543-9296-E3EC08B5C016}" type="slidenum">
              <a:rPr lang="en-US" smtClean="0"/>
              <a:pPr/>
              <a:t>13</a:t>
            </a:fld>
            <a:endParaRPr lang="en-US"/>
          </a:p>
        </p:txBody>
      </p:sp>
    </p:spTree>
    <p:extLst>
      <p:ext uri="{BB962C8B-B14F-4D97-AF65-F5344CB8AC3E}">
        <p14:creationId xmlns:p14="http://schemas.microsoft.com/office/powerpoint/2010/main" val="230473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p:cNvSpPr>
            <a:spLocks noGrp="1" noRot="1" noChangeAspect="1" noTextEdit="1"/>
          </p:cNvSpPr>
          <p:nvPr>
            <p:ph type="sldImg"/>
          </p:nvPr>
        </p:nvSpPr>
        <p:spPr bwMode="auto">
          <a:noFill/>
          <a:ln>
            <a:solidFill>
              <a:srgbClr val="000000"/>
            </a:solidFill>
            <a:miter lim="800000"/>
            <a:headEnd/>
            <a:tailEnd/>
          </a:ln>
        </p:spPr>
      </p:sp>
      <p:sp>
        <p:nvSpPr>
          <p:cNvPr id="1361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361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8206049-A956-4543-9296-E3EC08B5C016}" type="slidenum">
              <a:rPr lang="en-US" smtClean="0"/>
              <a:pPr/>
              <a:t>14</a:t>
            </a:fld>
            <a:endParaRPr lang="en-US"/>
          </a:p>
        </p:txBody>
      </p:sp>
    </p:spTree>
    <p:extLst>
      <p:ext uri="{BB962C8B-B14F-4D97-AF65-F5344CB8AC3E}">
        <p14:creationId xmlns:p14="http://schemas.microsoft.com/office/powerpoint/2010/main" val="38269226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p:cNvSpPr>
            <a:spLocks noGrp="1" noRot="1" noChangeAspect="1" noTextEdit="1"/>
          </p:cNvSpPr>
          <p:nvPr>
            <p:ph type="sldImg"/>
          </p:nvPr>
        </p:nvSpPr>
        <p:spPr bwMode="auto">
          <a:noFill/>
          <a:ln>
            <a:solidFill>
              <a:srgbClr val="000000"/>
            </a:solidFill>
            <a:miter lim="800000"/>
            <a:headEnd/>
            <a:tailEnd/>
          </a:ln>
        </p:spPr>
      </p:sp>
      <p:sp>
        <p:nvSpPr>
          <p:cNvPr id="1361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361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8206049-A956-4543-9296-E3EC08B5C016}" type="slidenum">
              <a:rPr lang="en-US" smtClean="0"/>
              <a:pPr/>
              <a:t>15</a:t>
            </a:fld>
            <a:endParaRPr lang="en-US"/>
          </a:p>
        </p:txBody>
      </p:sp>
    </p:spTree>
    <p:extLst>
      <p:ext uri="{BB962C8B-B14F-4D97-AF65-F5344CB8AC3E}">
        <p14:creationId xmlns:p14="http://schemas.microsoft.com/office/powerpoint/2010/main" val="32018323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Slide Image Placeholder 1"/>
          <p:cNvSpPr>
            <a:spLocks noGrp="1" noRot="1" noChangeAspect="1" noTextEdit="1"/>
          </p:cNvSpPr>
          <p:nvPr>
            <p:ph type="sldImg"/>
          </p:nvPr>
        </p:nvSpPr>
        <p:spPr bwMode="auto">
          <a:noFill/>
          <a:ln>
            <a:solidFill>
              <a:srgbClr val="000000"/>
            </a:solidFill>
            <a:miter lim="800000"/>
            <a:headEnd/>
            <a:tailEnd/>
          </a:ln>
        </p:spPr>
      </p:sp>
      <p:sp>
        <p:nvSpPr>
          <p:cNvPr id="178178"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1781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5261F0-9444-46D3-86FF-B68F4AE89F05}" type="slidenum">
              <a:rPr lang="en-US" smtClean="0"/>
              <a:pPr/>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0"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1812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75B3DD0-1AF3-40A1-B3BC-FA31E71E1755}" type="slidenum">
              <a:rPr lang="en-US" smtClean="0"/>
              <a:pPr/>
              <a:t>17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Slide Image Placeholder 1"/>
          <p:cNvSpPr>
            <a:spLocks noGrp="1" noRot="1" noChangeAspect="1" noTextEdit="1"/>
          </p:cNvSpPr>
          <p:nvPr>
            <p:ph type="sldImg"/>
          </p:nvPr>
        </p:nvSpPr>
        <p:spPr bwMode="auto">
          <a:noFill/>
          <a:ln>
            <a:solidFill>
              <a:srgbClr val="000000"/>
            </a:solidFill>
            <a:miter lim="800000"/>
            <a:headEnd/>
            <a:tailEnd/>
          </a:ln>
        </p:spPr>
      </p:sp>
      <p:sp>
        <p:nvSpPr>
          <p:cNvPr id="184322"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1843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A80AA21-0D36-49AE-A272-C7AE042F3ACF}" type="slidenum">
              <a:rPr lang="en-US" smtClean="0"/>
              <a:pPr/>
              <a:t>18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Slide Image Placeholder 1"/>
          <p:cNvSpPr>
            <a:spLocks noGrp="1" noRot="1" noChangeAspect="1" noTextEdit="1"/>
          </p:cNvSpPr>
          <p:nvPr>
            <p:ph type="sldImg"/>
          </p:nvPr>
        </p:nvSpPr>
        <p:spPr bwMode="auto">
          <a:noFill/>
          <a:ln>
            <a:solidFill>
              <a:srgbClr val="000000"/>
            </a:solidFill>
            <a:miter lim="800000"/>
            <a:headEnd/>
            <a:tailEnd/>
          </a:ln>
        </p:spPr>
      </p:sp>
      <p:sp>
        <p:nvSpPr>
          <p:cNvPr id="186370"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1863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EC847B1-D88A-479D-91E4-3BD44FD8F302}" type="slidenum">
              <a:rPr lang="en-US" smtClean="0"/>
              <a:pPr/>
              <a:t>19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Slide Image Placeholder 1"/>
          <p:cNvSpPr>
            <a:spLocks noGrp="1" noRot="1" noChangeAspect="1" noTextEdit="1"/>
          </p:cNvSpPr>
          <p:nvPr>
            <p:ph type="sldImg"/>
          </p:nvPr>
        </p:nvSpPr>
        <p:spPr bwMode="auto">
          <a:noFill/>
          <a:ln>
            <a:solidFill>
              <a:srgbClr val="000000"/>
            </a:solidFill>
            <a:miter lim="800000"/>
            <a:headEnd/>
            <a:tailEnd/>
          </a:ln>
        </p:spPr>
      </p:sp>
      <p:sp>
        <p:nvSpPr>
          <p:cNvPr id="200706"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2007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F77E7FA-AAEA-4163-A3F5-535CD5C9C06D}" type="slidenum">
              <a:rPr lang="en-US" smtClean="0"/>
              <a:pPr/>
              <a:t>22</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Image Placeholder 1"/>
          <p:cNvSpPr>
            <a:spLocks noGrp="1" noRot="1" noChangeAspect="1" noTextEdit="1"/>
          </p:cNvSpPr>
          <p:nvPr>
            <p:ph type="sldImg"/>
          </p:nvPr>
        </p:nvSpPr>
        <p:spPr bwMode="auto">
          <a:noFill/>
          <a:ln>
            <a:solidFill>
              <a:srgbClr val="000000"/>
            </a:solidFill>
            <a:miter lim="800000"/>
            <a:headEnd/>
            <a:tailEnd/>
          </a:ln>
        </p:spPr>
      </p:sp>
      <p:sp>
        <p:nvSpPr>
          <p:cNvPr id="166914"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1669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1868312-CB1D-453C-9E57-94A555325AC0}" type="slidenum">
              <a:rPr lang="en-US" smtClean="0"/>
              <a:pPr/>
              <a:t>23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noTextEdit="1"/>
          </p:cNvSpPr>
          <p:nvPr>
            <p:ph type="sldImg"/>
          </p:nvPr>
        </p:nvSpPr>
        <p:spPr bwMode="auto">
          <a:noFill/>
          <a:ln>
            <a:solidFill>
              <a:srgbClr val="000000"/>
            </a:solidFill>
            <a:miter lim="800000"/>
            <a:headEnd/>
            <a:tailEnd/>
          </a:ln>
        </p:spPr>
      </p:sp>
      <p:sp>
        <p:nvSpPr>
          <p:cNvPr id="942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942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157BB82-E143-4A61-BCED-3D292A4FBD6B}"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p:cNvSpPr>
            <a:spLocks noGrp="1" noRot="1" noChangeAspect="1" noTextEdit="1"/>
          </p:cNvSpPr>
          <p:nvPr>
            <p:ph type="sldImg"/>
          </p:nvPr>
        </p:nvSpPr>
        <p:spPr bwMode="auto">
          <a:noFill/>
          <a:ln>
            <a:solidFill>
              <a:srgbClr val="000000"/>
            </a:solidFill>
            <a:miter lim="800000"/>
            <a:headEnd/>
            <a:tailEnd/>
          </a:ln>
        </p:spPr>
      </p:sp>
      <p:sp>
        <p:nvSpPr>
          <p:cNvPr id="179202"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1792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4A25DE5-82DA-4069-A5D3-7F2BA4546AFB}" type="slidenum">
              <a:rPr lang="en-US" smtClean="0"/>
              <a:pPr/>
              <a:t>24</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Slide Image Placeholder 1"/>
          <p:cNvSpPr>
            <a:spLocks noGrp="1" noRot="1" noChangeAspect="1" noTextEdit="1"/>
          </p:cNvSpPr>
          <p:nvPr>
            <p:ph type="sldImg"/>
          </p:nvPr>
        </p:nvSpPr>
        <p:spPr bwMode="auto">
          <a:noFill/>
          <a:ln>
            <a:solidFill>
              <a:srgbClr val="000000"/>
            </a:solidFill>
            <a:miter lim="800000"/>
            <a:headEnd/>
            <a:tailEnd/>
          </a:ln>
        </p:spPr>
      </p:sp>
      <p:sp>
        <p:nvSpPr>
          <p:cNvPr id="184322"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1843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6946911-EEB5-45CE-9DE2-255C39874032}" type="slidenum">
              <a:rPr lang="en-US" smtClean="0"/>
              <a:pPr/>
              <a:t>25</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Slide Image Placeholder 1"/>
          <p:cNvSpPr>
            <a:spLocks noGrp="1" noRot="1" noChangeAspect="1" noTextEdit="1"/>
          </p:cNvSpPr>
          <p:nvPr>
            <p:ph type="sldImg"/>
          </p:nvPr>
        </p:nvSpPr>
        <p:spPr bwMode="auto">
          <a:noFill/>
          <a:ln>
            <a:solidFill>
              <a:srgbClr val="000000"/>
            </a:solidFill>
            <a:miter lim="800000"/>
            <a:headEnd/>
            <a:tailEnd/>
          </a:ln>
        </p:spPr>
      </p:sp>
      <p:sp>
        <p:nvSpPr>
          <p:cNvPr id="230402"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2304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823242E-A020-4705-8DA2-6CB03AC8F482}" type="slidenum">
              <a:rPr lang="en-US" smtClean="0"/>
              <a:pPr/>
              <a:t>27</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Slide Image Placeholder 1"/>
          <p:cNvSpPr>
            <a:spLocks noGrp="1" noRot="1" noChangeAspect="1" noTextEdit="1"/>
          </p:cNvSpPr>
          <p:nvPr>
            <p:ph type="sldImg"/>
          </p:nvPr>
        </p:nvSpPr>
        <p:spPr bwMode="auto">
          <a:noFill/>
          <a:ln>
            <a:solidFill>
              <a:srgbClr val="000000"/>
            </a:solidFill>
            <a:miter lim="800000"/>
            <a:headEnd/>
            <a:tailEnd/>
          </a:ln>
        </p:spPr>
      </p:sp>
      <p:sp>
        <p:nvSpPr>
          <p:cNvPr id="278530"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2785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889C805-1C76-42E5-9353-F92DEF67F9A2}" type="slidenum">
              <a:rPr lang="en-US" smtClean="0"/>
              <a:pPr/>
              <a:t>28</a:t>
            </a:fld>
            <a:endParaRPr lang="en-US"/>
          </a:p>
        </p:txBody>
      </p:sp>
    </p:spTree>
    <p:extLst>
      <p:ext uri="{BB962C8B-B14F-4D97-AF65-F5344CB8AC3E}">
        <p14:creationId xmlns:p14="http://schemas.microsoft.com/office/powerpoint/2010/main" val="28544582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Slide Image Placeholder 1"/>
          <p:cNvSpPr>
            <a:spLocks noGrp="1" noRot="1" noChangeAspect="1" noTextEdit="1"/>
          </p:cNvSpPr>
          <p:nvPr>
            <p:ph type="sldImg"/>
          </p:nvPr>
        </p:nvSpPr>
        <p:spPr bwMode="auto">
          <a:noFill/>
          <a:ln>
            <a:solidFill>
              <a:srgbClr val="000000"/>
            </a:solidFill>
            <a:miter lim="800000"/>
            <a:headEnd/>
            <a:tailEnd/>
          </a:ln>
        </p:spPr>
      </p:sp>
      <p:sp>
        <p:nvSpPr>
          <p:cNvPr id="278530"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2785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889C805-1C76-42E5-9353-F92DEF67F9A2}" type="slidenum">
              <a:rPr lang="en-US" smtClean="0"/>
              <a:pPr/>
              <a:t>29</a:t>
            </a:fld>
            <a:endParaRPr lang="en-US"/>
          </a:p>
        </p:txBody>
      </p:sp>
    </p:spTree>
    <p:extLst>
      <p:ext uri="{BB962C8B-B14F-4D97-AF65-F5344CB8AC3E}">
        <p14:creationId xmlns:p14="http://schemas.microsoft.com/office/powerpoint/2010/main" val="15088607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Slide Image Placeholder 1"/>
          <p:cNvSpPr>
            <a:spLocks noGrp="1" noRot="1" noChangeAspect="1" noTextEdit="1"/>
          </p:cNvSpPr>
          <p:nvPr>
            <p:ph type="sldImg"/>
          </p:nvPr>
        </p:nvSpPr>
        <p:spPr bwMode="auto">
          <a:noFill/>
          <a:ln>
            <a:solidFill>
              <a:srgbClr val="000000"/>
            </a:solidFill>
            <a:miter lim="800000"/>
            <a:headEnd/>
            <a:tailEnd/>
          </a:ln>
        </p:spPr>
      </p:sp>
      <p:sp>
        <p:nvSpPr>
          <p:cNvPr id="278530"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2785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889C805-1C76-42E5-9353-F92DEF67F9A2}" type="slidenum">
              <a:rPr lang="en-US" smtClean="0"/>
              <a:pPr/>
              <a:t>30</a:t>
            </a:fld>
            <a:endParaRPr lang="en-US"/>
          </a:p>
        </p:txBody>
      </p:sp>
    </p:spTree>
    <p:extLst>
      <p:ext uri="{BB962C8B-B14F-4D97-AF65-F5344CB8AC3E}">
        <p14:creationId xmlns:p14="http://schemas.microsoft.com/office/powerpoint/2010/main" val="30621484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Slide Image Placeholder 1"/>
          <p:cNvSpPr>
            <a:spLocks noGrp="1" noRot="1" noChangeAspect="1" noTextEdit="1"/>
          </p:cNvSpPr>
          <p:nvPr>
            <p:ph type="sldImg"/>
          </p:nvPr>
        </p:nvSpPr>
        <p:spPr bwMode="auto">
          <a:noFill/>
          <a:ln>
            <a:solidFill>
              <a:srgbClr val="000000"/>
            </a:solidFill>
            <a:miter lim="800000"/>
            <a:headEnd/>
            <a:tailEnd/>
          </a:ln>
        </p:spPr>
      </p:sp>
      <p:sp>
        <p:nvSpPr>
          <p:cNvPr id="278530"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2785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889C805-1C76-42E5-9353-F92DEF67F9A2}" type="slidenum">
              <a:rPr lang="en-US" smtClean="0"/>
              <a:pPr/>
              <a:t>31</a:t>
            </a:fld>
            <a:endParaRPr lang="en-US"/>
          </a:p>
        </p:txBody>
      </p:sp>
    </p:spTree>
    <p:extLst>
      <p:ext uri="{BB962C8B-B14F-4D97-AF65-F5344CB8AC3E}">
        <p14:creationId xmlns:p14="http://schemas.microsoft.com/office/powerpoint/2010/main" val="1453341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noTextEdit="1"/>
          </p:cNvSpPr>
          <p:nvPr>
            <p:ph type="sldImg"/>
          </p:nvPr>
        </p:nvSpPr>
        <p:spPr bwMode="auto">
          <a:noFill/>
          <a:ln>
            <a:solidFill>
              <a:srgbClr val="000000"/>
            </a:solidFill>
            <a:miter lim="800000"/>
            <a:headEnd/>
            <a:tailEnd/>
          </a:ln>
        </p:spPr>
      </p:sp>
      <p:sp>
        <p:nvSpPr>
          <p:cNvPr id="942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942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157BB82-E143-4A61-BCED-3D292A4FBD6B}" type="slidenum">
              <a:rPr lang="en-US" smtClean="0"/>
              <a:pPr/>
              <a:t>4</a:t>
            </a:fld>
            <a:endParaRPr lang="en-US"/>
          </a:p>
        </p:txBody>
      </p:sp>
    </p:spTree>
    <p:extLst>
      <p:ext uri="{BB962C8B-B14F-4D97-AF65-F5344CB8AC3E}">
        <p14:creationId xmlns:p14="http://schemas.microsoft.com/office/powerpoint/2010/main" val="1094802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noTextEdit="1"/>
          </p:cNvSpPr>
          <p:nvPr>
            <p:ph type="sldImg"/>
          </p:nvPr>
        </p:nvSpPr>
        <p:spPr bwMode="auto">
          <a:noFill/>
          <a:ln>
            <a:solidFill>
              <a:srgbClr val="000000"/>
            </a:solidFill>
            <a:miter lim="800000"/>
            <a:headEnd/>
            <a:tailEnd/>
          </a:ln>
        </p:spPr>
      </p:sp>
      <p:sp>
        <p:nvSpPr>
          <p:cNvPr id="942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942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157BB82-E143-4A61-BCED-3D292A4FBD6B}" type="slidenum">
              <a:rPr lang="en-US" smtClean="0"/>
              <a:pPr/>
              <a:t>5</a:t>
            </a:fld>
            <a:endParaRPr lang="en-US"/>
          </a:p>
        </p:txBody>
      </p:sp>
    </p:spTree>
    <p:extLst>
      <p:ext uri="{BB962C8B-B14F-4D97-AF65-F5344CB8AC3E}">
        <p14:creationId xmlns:p14="http://schemas.microsoft.com/office/powerpoint/2010/main" val="3868062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noTextEdit="1"/>
          </p:cNvSpPr>
          <p:nvPr>
            <p:ph type="sldImg"/>
          </p:nvPr>
        </p:nvSpPr>
        <p:spPr bwMode="auto">
          <a:noFill/>
          <a:ln>
            <a:solidFill>
              <a:srgbClr val="000000"/>
            </a:solidFill>
            <a:miter lim="800000"/>
            <a:headEnd/>
            <a:tailEnd/>
          </a:ln>
        </p:spPr>
      </p:sp>
      <p:sp>
        <p:nvSpPr>
          <p:cNvPr id="942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942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157BB82-E143-4A61-BCED-3D292A4FBD6B}" type="slidenum">
              <a:rPr lang="en-US" smtClean="0"/>
              <a:pPr/>
              <a:t>6</a:t>
            </a:fld>
            <a:endParaRPr lang="en-US"/>
          </a:p>
        </p:txBody>
      </p:sp>
    </p:spTree>
    <p:extLst>
      <p:ext uri="{BB962C8B-B14F-4D97-AF65-F5344CB8AC3E}">
        <p14:creationId xmlns:p14="http://schemas.microsoft.com/office/powerpoint/2010/main" val="97384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noTextEdit="1"/>
          </p:cNvSpPr>
          <p:nvPr>
            <p:ph type="sldImg"/>
          </p:nvPr>
        </p:nvSpPr>
        <p:spPr bwMode="auto">
          <a:noFill/>
          <a:ln>
            <a:solidFill>
              <a:srgbClr val="000000"/>
            </a:solidFill>
            <a:miter lim="800000"/>
            <a:headEnd/>
            <a:tailEnd/>
          </a:ln>
        </p:spPr>
      </p:sp>
      <p:sp>
        <p:nvSpPr>
          <p:cNvPr id="1218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218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2E9F992-0516-4849-B633-093A63D6366F}"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8"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1269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2BFAD5D-E47E-43D9-93EA-A4AF82888EF7}" type="slidenum">
              <a:rPr lang="en-US" smtClean="0"/>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p:cNvSpPr>
            <a:spLocks noGrp="1" noRot="1" noChangeAspect="1" noTextEdit="1"/>
          </p:cNvSpPr>
          <p:nvPr>
            <p:ph type="sldImg"/>
          </p:nvPr>
        </p:nvSpPr>
        <p:spPr bwMode="auto">
          <a:noFill/>
          <a:ln>
            <a:solidFill>
              <a:srgbClr val="000000"/>
            </a:solidFill>
            <a:miter lim="800000"/>
            <a:headEnd/>
            <a:tailEnd/>
          </a:ln>
        </p:spPr>
      </p:sp>
      <p:sp>
        <p:nvSpPr>
          <p:cNvPr id="1361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361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8206049-A956-4543-9296-E3EC08B5C016}" type="slidenum">
              <a:rPr lang="en-US" smtClean="0"/>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p:cNvSpPr>
            <a:spLocks noGrp="1" noRot="1" noChangeAspect="1" noTextEdit="1"/>
          </p:cNvSpPr>
          <p:nvPr>
            <p:ph type="sldImg"/>
          </p:nvPr>
        </p:nvSpPr>
        <p:spPr bwMode="auto">
          <a:noFill/>
          <a:ln>
            <a:solidFill>
              <a:srgbClr val="000000"/>
            </a:solidFill>
            <a:miter lim="800000"/>
            <a:headEnd/>
            <a:tailEnd/>
          </a:ln>
        </p:spPr>
      </p:sp>
      <p:sp>
        <p:nvSpPr>
          <p:cNvPr id="1361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361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8206049-A956-4543-9296-E3EC08B5C016}" type="slidenum">
              <a:rPr lang="en-US" smtClean="0"/>
              <a:pPr/>
              <a:t>11</a:t>
            </a:fld>
            <a:endParaRPr lang="en-US"/>
          </a:p>
        </p:txBody>
      </p:sp>
    </p:spTree>
    <p:extLst>
      <p:ext uri="{BB962C8B-B14F-4D97-AF65-F5344CB8AC3E}">
        <p14:creationId xmlns:p14="http://schemas.microsoft.com/office/powerpoint/2010/main" val="4154521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DF179BB6-BE63-4C4A-A2E7-B14612BC45E6}" type="datetimeFigureOut">
              <a:rPr lang="en-US" smtClean="0"/>
              <a:pPr/>
              <a:t>10/21/2021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A409C8-B84C-4FAE-B412-03187F5252EE}" type="slidenum">
              <a:rPr lang="en-US" smtClean="0"/>
              <a:pPr/>
              <a:t>‹#›</a:t>
            </a:fld>
            <a:endParaRPr lang="en-US"/>
          </a:p>
        </p:txBody>
      </p:sp>
    </p:spTree>
    <p:extLst>
      <p:ext uri="{BB962C8B-B14F-4D97-AF65-F5344CB8AC3E}">
        <p14:creationId xmlns:p14="http://schemas.microsoft.com/office/powerpoint/2010/main" val="1050845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179BB6-BE63-4C4A-A2E7-B14612BC45E6}" type="datetimeFigureOut">
              <a:rPr lang="en-US" smtClean="0"/>
              <a:pPr/>
              <a:t>10/21/2021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A409C8-B84C-4FAE-B412-03187F5252EE}" type="slidenum">
              <a:rPr lang="en-US" smtClean="0"/>
              <a:pPr/>
              <a:t>‹#›</a:t>
            </a:fld>
            <a:endParaRPr lang="en-US"/>
          </a:p>
        </p:txBody>
      </p:sp>
    </p:spTree>
    <p:extLst>
      <p:ext uri="{BB962C8B-B14F-4D97-AF65-F5344CB8AC3E}">
        <p14:creationId xmlns:p14="http://schemas.microsoft.com/office/powerpoint/2010/main" val="3460754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179BB6-BE63-4C4A-A2E7-B14612BC45E6}" type="datetimeFigureOut">
              <a:rPr lang="en-US" smtClean="0"/>
              <a:pPr/>
              <a:t>10/21/2021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A409C8-B84C-4FAE-B412-03187F5252EE}" type="slidenum">
              <a:rPr lang="en-US" smtClean="0"/>
              <a:pPr/>
              <a:t>‹#›</a:t>
            </a:fld>
            <a:endParaRPr lang="en-US"/>
          </a:p>
        </p:txBody>
      </p:sp>
    </p:spTree>
    <p:extLst>
      <p:ext uri="{BB962C8B-B14F-4D97-AF65-F5344CB8AC3E}">
        <p14:creationId xmlns:p14="http://schemas.microsoft.com/office/powerpoint/2010/main" val="1475334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179BB6-BE63-4C4A-A2E7-B14612BC45E6}" type="datetimeFigureOut">
              <a:rPr lang="en-US" smtClean="0"/>
              <a:pPr/>
              <a:t>10/21/2021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A409C8-B84C-4FAE-B412-03187F5252EE}" type="slidenum">
              <a:rPr lang="en-US" smtClean="0"/>
              <a:pPr/>
              <a:t>‹#›</a:t>
            </a:fld>
            <a:endParaRPr lang="en-US"/>
          </a:p>
        </p:txBody>
      </p:sp>
    </p:spTree>
    <p:extLst>
      <p:ext uri="{BB962C8B-B14F-4D97-AF65-F5344CB8AC3E}">
        <p14:creationId xmlns:p14="http://schemas.microsoft.com/office/powerpoint/2010/main" val="3516756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F179BB6-BE63-4C4A-A2E7-B14612BC45E6}" type="datetimeFigureOut">
              <a:rPr lang="en-US" smtClean="0"/>
              <a:pPr/>
              <a:t>10/21/2021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A409C8-B84C-4FAE-B412-03187F5252EE}" type="slidenum">
              <a:rPr lang="en-US" smtClean="0"/>
              <a:pPr/>
              <a:t>‹#›</a:t>
            </a:fld>
            <a:endParaRPr lang="en-US"/>
          </a:p>
        </p:txBody>
      </p:sp>
    </p:spTree>
    <p:extLst>
      <p:ext uri="{BB962C8B-B14F-4D97-AF65-F5344CB8AC3E}">
        <p14:creationId xmlns:p14="http://schemas.microsoft.com/office/powerpoint/2010/main" val="4101442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179BB6-BE63-4C4A-A2E7-B14612BC45E6}" type="datetimeFigureOut">
              <a:rPr lang="en-US" smtClean="0"/>
              <a:pPr/>
              <a:t>10/21/2021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A409C8-B84C-4FAE-B412-03187F5252EE}" type="slidenum">
              <a:rPr lang="en-US" smtClean="0"/>
              <a:pPr/>
              <a:t>‹#›</a:t>
            </a:fld>
            <a:endParaRPr lang="en-US"/>
          </a:p>
        </p:txBody>
      </p:sp>
    </p:spTree>
    <p:extLst>
      <p:ext uri="{BB962C8B-B14F-4D97-AF65-F5344CB8AC3E}">
        <p14:creationId xmlns:p14="http://schemas.microsoft.com/office/powerpoint/2010/main" val="1925450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179BB6-BE63-4C4A-A2E7-B14612BC45E6}" type="datetimeFigureOut">
              <a:rPr lang="en-US" smtClean="0"/>
              <a:pPr/>
              <a:t>10/21/2021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A409C8-B84C-4FAE-B412-03187F5252EE}" type="slidenum">
              <a:rPr lang="en-US" smtClean="0"/>
              <a:pPr/>
              <a:t>‹#›</a:t>
            </a:fld>
            <a:endParaRPr lang="en-US"/>
          </a:p>
        </p:txBody>
      </p:sp>
    </p:spTree>
    <p:extLst>
      <p:ext uri="{BB962C8B-B14F-4D97-AF65-F5344CB8AC3E}">
        <p14:creationId xmlns:p14="http://schemas.microsoft.com/office/powerpoint/2010/main" val="3295316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179BB6-BE63-4C4A-A2E7-B14612BC45E6}" type="datetimeFigureOut">
              <a:rPr lang="en-US" smtClean="0"/>
              <a:pPr/>
              <a:t>10/21/2021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A409C8-B84C-4FAE-B412-03187F5252EE}" type="slidenum">
              <a:rPr lang="en-US" smtClean="0"/>
              <a:pPr/>
              <a:t>‹#›</a:t>
            </a:fld>
            <a:endParaRPr lang="en-US"/>
          </a:p>
        </p:txBody>
      </p:sp>
    </p:spTree>
    <p:extLst>
      <p:ext uri="{BB962C8B-B14F-4D97-AF65-F5344CB8AC3E}">
        <p14:creationId xmlns:p14="http://schemas.microsoft.com/office/powerpoint/2010/main" val="160887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179BB6-BE63-4C4A-A2E7-B14612BC45E6}" type="datetimeFigureOut">
              <a:rPr lang="en-US" smtClean="0"/>
              <a:pPr/>
              <a:t>10/21/2021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A409C8-B84C-4FAE-B412-03187F5252EE}" type="slidenum">
              <a:rPr lang="en-US" smtClean="0"/>
              <a:pPr/>
              <a:t>‹#›</a:t>
            </a:fld>
            <a:endParaRPr lang="en-US"/>
          </a:p>
        </p:txBody>
      </p:sp>
    </p:spTree>
    <p:extLst>
      <p:ext uri="{BB962C8B-B14F-4D97-AF65-F5344CB8AC3E}">
        <p14:creationId xmlns:p14="http://schemas.microsoft.com/office/powerpoint/2010/main" val="2084055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F179BB6-BE63-4C4A-A2E7-B14612BC45E6}" type="datetimeFigureOut">
              <a:rPr lang="en-US" smtClean="0"/>
              <a:pPr/>
              <a:t>10/21/2021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A409C8-B84C-4FAE-B412-03187F5252EE}" type="slidenum">
              <a:rPr lang="en-US" smtClean="0"/>
              <a:pPr/>
              <a:t>‹#›</a:t>
            </a:fld>
            <a:endParaRPr lang="en-US"/>
          </a:p>
        </p:txBody>
      </p:sp>
    </p:spTree>
    <p:extLst>
      <p:ext uri="{BB962C8B-B14F-4D97-AF65-F5344CB8AC3E}">
        <p14:creationId xmlns:p14="http://schemas.microsoft.com/office/powerpoint/2010/main" val="1180290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F179BB6-BE63-4C4A-A2E7-B14612BC45E6}" type="datetimeFigureOut">
              <a:rPr lang="en-US" smtClean="0"/>
              <a:pPr/>
              <a:t>10/21/2021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A409C8-B84C-4FAE-B412-03187F5252EE}" type="slidenum">
              <a:rPr lang="en-US" smtClean="0"/>
              <a:pPr/>
              <a:t>‹#›</a:t>
            </a:fld>
            <a:endParaRPr lang="en-US"/>
          </a:p>
        </p:txBody>
      </p:sp>
    </p:spTree>
    <p:extLst>
      <p:ext uri="{BB962C8B-B14F-4D97-AF65-F5344CB8AC3E}">
        <p14:creationId xmlns:p14="http://schemas.microsoft.com/office/powerpoint/2010/main" val="4263857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F179BB6-BE63-4C4A-A2E7-B14612BC45E6}" type="datetimeFigureOut">
              <a:rPr lang="en-US" smtClean="0"/>
              <a:pPr/>
              <a:t>10/21/2021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4A409C8-B84C-4FAE-B412-03187F5252EE}" type="slidenum">
              <a:rPr lang="en-US" smtClean="0"/>
              <a:pPr/>
              <a:t>‹#›</a:t>
            </a:fld>
            <a:endParaRPr lang="en-US"/>
          </a:p>
        </p:txBody>
      </p:sp>
    </p:spTree>
    <p:extLst>
      <p:ext uri="{BB962C8B-B14F-4D97-AF65-F5344CB8AC3E}">
        <p14:creationId xmlns:p14="http://schemas.microsoft.com/office/powerpoint/2010/main" val="3157938858"/>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2.png"/><Relationship Id="rId7"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www.vawc.virginia.gov/" TargetMode="Externa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dr.doleta.gov/directives/attach/TEN/TEN_25-15.pdf" TargetMode="Externa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9.png"/><Relationship Id="rId7"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22.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6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4.png"/><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6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4.png"/><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1.xml"/><Relationship Id="rId5" Type="http://schemas.openxmlformats.org/officeDocument/2006/relationships/image" Target="../media/image68.png"/><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1.xml"/><Relationship Id="rId5" Type="http://schemas.openxmlformats.org/officeDocument/2006/relationships/image" Target="../media/image70.png"/><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7.png"/><Relationship Id="rId5" Type="http://schemas.openxmlformats.org/officeDocument/2006/relationships/image" Target="../media/image16.emf"/><Relationship Id="rId4" Type="http://schemas.openxmlformats.org/officeDocument/2006/relationships/package" Target="../embeddings/Microsoft_Word_Document.docx"/></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47800" y="265390"/>
            <a:ext cx="6027923" cy="4953000"/>
          </a:xfrm>
          <a:prstGeom prst="rect">
            <a:avLst/>
          </a:prstGeom>
        </p:spPr>
      </p:pic>
      <p:sp>
        <p:nvSpPr>
          <p:cNvPr id="4" name="TextBox 3"/>
          <p:cNvSpPr txBox="1"/>
          <p:nvPr/>
        </p:nvSpPr>
        <p:spPr>
          <a:xfrm>
            <a:off x="304800" y="5454071"/>
            <a:ext cx="8534400" cy="461665"/>
          </a:xfrm>
          <a:prstGeom prst="rect">
            <a:avLst/>
          </a:prstGeom>
          <a:noFill/>
        </p:spPr>
        <p:txBody>
          <a:bodyPr wrap="square" rtlCol="0">
            <a:spAutoFit/>
          </a:bodyPr>
          <a:lstStyle/>
          <a:p>
            <a:r>
              <a:rPr lang="es-US" sz="2400" b="1" dirty="0">
                <a:solidFill>
                  <a:schemeClr val="bg1"/>
                </a:solidFill>
                <a:latin typeface="Times New Roman" panose="02020603050405020304" pitchFamily="18" charset="0"/>
                <a:cs typeface="Times New Roman" panose="02020603050405020304" pitchFamily="18" charset="0"/>
              </a:rPr>
              <a:t>Administrado por la Comisión de Empleo de Virginia (VEC) </a:t>
            </a:r>
          </a:p>
        </p:txBody>
      </p:sp>
      <p:pic>
        <p:nvPicPr>
          <p:cNvPr id="5" name="Picture 4"/>
          <p:cNvPicPr>
            <a:picLocks noChangeAspect="1"/>
          </p:cNvPicPr>
          <p:nvPr/>
        </p:nvPicPr>
        <p:blipFill>
          <a:blip r:embed="rId3"/>
          <a:stretch>
            <a:fillRect/>
          </a:stretch>
        </p:blipFill>
        <p:spPr>
          <a:xfrm>
            <a:off x="7162800" y="6151417"/>
            <a:ext cx="1832861" cy="560475"/>
          </a:xfrm>
          <a:prstGeom prst="rect">
            <a:avLst/>
          </a:prstGeom>
        </p:spPr>
      </p:pic>
    </p:spTree>
    <p:extLst>
      <p:ext uri="{BB962C8B-B14F-4D97-AF65-F5344CB8AC3E}">
        <p14:creationId xmlns:p14="http://schemas.microsoft.com/office/powerpoint/2010/main" val="3797063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4"/>
          <p:cNvSpPr>
            <a:spLocks noGrp="1"/>
          </p:cNvSpPr>
          <p:nvPr>
            <p:ph idx="4294967295"/>
          </p:nvPr>
        </p:nvSpPr>
        <p:spPr>
          <a:xfrm>
            <a:off x="304800" y="1524000"/>
            <a:ext cx="8001000" cy="4419600"/>
          </a:xfrm>
        </p:spPr>
        <p:txBody>
          <a:bodyPr>
            <a:normAutofit fontScale="77500" lnSpcReduction="20000"/>
          </a:bodyPr>
          <a:lstStyle/>
          <a:p>
            <a:r>
              <a:rPr lang="es-US" sz="1800" b="1" dirty="0">
                <a:solidFill>
                  <a:schemeClr val="accent1">
                    <a:lumMod val="75000"/>
                  </a:schemeClr>
                </a:solidFill>
                <a:latin typeface="Times New Roman" panose="02020603050405020304" pitchFamily="18" charset="0"/>
                <a:cs typeface="Times New Roman" panose="02020603050405020304" pitchFamily="18" charset="0"/>
              </a:rPr>
              <a:t>TRA es un subsidio semanal mientras usted está total o parcialmente desempleado, pero tiene requisitos que deben cumplirse para ser elegible y obtenerlos.</a:t>
            </a:r>
          </a:p>
          <a:p>
            <a:r>
              <a:rPr lang="es-US" sz="1800" b="1" dirty="0">
                <a:solidFill>
                  <a:schemeClr val="accent1">
                    <a:lumMod val="75000"/>
                  </a:schemeClr>
                </a:solidFill>
                <a:latin typeface="Times New Roman" panose="02020603050405020304" pitchFamily="18" charset="0"/>
                <a:cs typeface="Times New Roman" panose="02020603050405020304" pitchFamily="18" charset="0"/>
              </a:rPr>
              <a:t>TRA es un adicional a su seguro de desempleo (UI), pero no se paga por las mismas semanas de desempleo.</a:t>
            </a:r>
          </a:p>
          <a:p>
            <a:r>
              <a:rPr lang="es-US" sz="1800" b="1" dirty="0">
                <a:solidFill>
                  <a:schemeClr val="accent1">
                    <a:lumMod val="75000"/>
                  </a:schemeClr>
                </a:solidFill>
                <a:latin typeface="Times New Roman" panose="02020603050405020304" pitchFamily="18" charset="0"/>
                <a:cs typeface="Times New Roman" panose="02020603050405020304" pitchFamily="18" charset="0"/>
              </a:rPr>
              <a:t>Es posible que no sea elegible para TRA si estuvo empleado menos de 26 semanas durante el período de 52 semanas que termina con su cesantía.</a:t>
            </a:r>
          </a:p>
          <a:p>
            <a:pPr marL="0" indent="0">
              <a:buNone/>
            </a:pPr>
            <a:endParaRPr lang="es-US" sz="1800" b="1" dirty="0">
              <a:solidFill>
                <a:schemeClr val="accent1">
                  <a:lumMod val="75000"/>
                </a:schemeClr>
              </a:solidFill>
              <a:latin typeface="Times New Roman" panose="02020603050405020304" pitchFamily="18" charset="0"/>
              <a:cs typeface="Times New Roman" panose="02020603050405020304" pitchFamily="18" charset="0"/>
            </a:endParaRPr>
          </a:p>
          <a:p>
            <a:pPr marL="0" indent="0">
              <a:buNone/>
            </a:pPr>
            <a:r>
              <a:rPr lang="es-US" altLang="en-US" sz="1600" b="1" kern="0" dirty="0">
                <a:solidFill>
                  <a:schemeClr val="accent1">
                    <a:lumMod val="75000"/>
                  </a:schemeClr>
                </a:solidFill>
                <a:latin typeface="Times New Roman" panose="02020603050405020304" pitchFamily="18" charset="0"/>
                <a:ea typeface="+mj-ea"/>
                <a:cs typeface="Times New Roman" panose="02020603050405020304" pitchFamily="18" charset="0"/>
              </a:rPr>
              <a:t>Límites de beneficios de TRA</a:t>
            </a:r>
          </a:p>
          <a:p>
            <a:pPr marL="0" indent="0">
              <a:buNone/>
            </a:pPr>
            <a:r>
              <a:rPr lang="en-US" altLang="en-US" sz="1600" kern="0" dirty="0">
                <a:solidFill>
                  <a:schemeClr val="accent1">
                    <a:lumMod val="75000"/>
                  </a:schemeClr>
                </a:solidFill>
                <a:latin typeface="Times New Roman" panose="02020603050405020304" pitchFamily="18" charset="0"/>
                <a:ea typeface="+mj-ea"/>
                <a:cs typeface="Times New Roman" panose="02020603050405020304" pitchFamily="18" charset="0"/>
              </a:rPr>
              <a:t/>
            </a:r>
            <a:br>
              <a:rPr lang="en-US" altLang="en-US" sz="1600" kern="0" dirty="0">
                <a:solidFill>
                  <a:schemeClr val="accent1">
                    <a:lumMod val="75000"/>
                  </a:schemeClr>
                </a:solidFill>
                <a:latin typeface="Times New Roman" panose="02020603050405020304" pitchFamily="18" charset="0"/>
                <a:ea typeface="+mj-ea"/>
                <a:cs typeface="Times New Roman" panose="02020603050405020304" pitchFamily="18" charset="0"/>
              </a:rPr>
            </a:br>
            <a:r>
              <a:rPr lang="es-US" altLang="en-US" sz="1600" i="1" kern="0" dirty="0">
                <a:solidFill>
                  <a:schemeClr val="accent1">
                    <a:lumMod val="75000"/>
                  </a:schemeClr>
                </a:solidFill>
                <a:latin typeface="Times New Roman" panose="02020603050405020304" pitchFamily="18" charset="0"/>
                <a:ea typeface="+mj-ea"/>
                <a:cs typeface="Times New Roman" panose="02020603050405020304" pitchFamily="18" charset="0"/>
              </a:rPr>
              <a:t>TRA BÁSICO: El TRA básico de 26 semanas puede pagarse mientras asiste a una capacitación aprobada por TAA, después de completar una capacitación aprobada por TAA o mientras está cubierto por una exención de capacitación y cumple con los requisitos de seguimiento de exención. </a:t>
            </a:r>
          </a:p>
          <a:p>
            <a:pPr marL="0" indent="0">
              <a:buNone/>
            </a:pPr>
            <a:endParaRPr lang="es-US" altLang="en-US" sz="1600" i="1" kern="0" dirty="0">
              <a:solidFill>
                <a:schemeClr val="accent1">
                  <a:lumMod val="75000"/>
                </a:schemeClr>
              </a:solidFill>
              <a:latin typeface="Times New Roman" panose="02020603050405020304" pitchFamily="18" charset="0"/>
              <a:ea typeface="+mj-ea"/>
              <a:cs typeface="Times New Roman" panose="02020603050405020304" pitchFamily="18" charset="0"/>
            </a:endParaRPr>
          </a:p>
          <a:p>
            <a:pPr marL="0" indent="0">
              <a:buNone/>
            </a:pPr>
            <a:r>
              <a:rPr lang="es-US" altLang="en-US" sz="1600" i="1" kern="0" dirty="0">
                <a:solidFill>
                  <a:schemeClr val="accent1">
                    <a:lumMod val="75000"/>
                  </a:schemeClr>
                </a:solidFill>
                <a:latin typeface="Times New Roman" panose="02020603050405020304" pitchFamily="18" charset="0"/>
                <a:ea typeface="+mj-ea"/>
                <a:cs typeface="Times New Roman" panose="02020603050405020304" pitchFamily="18" charset="0"/>
              </a:rPr>
              <a:t>TRA ADICIONAL: Hasta 65 semanas solo pagadero mientras participa en una capacitación aprobada por TAA. </a:t>
            </a:r>
          </a:p>
          <a:p>
            <a:pPr marL="0" indent="0">
              <a:buNone/>
            </a:pPr>
            <a:endParaRPr lang="es-US" altLang="en-US" sz="1600" i="1" kern="0" dirty="0">
              <a:solidFill>
                <a:schemeClr val="accent1">
                  <a:lumMod val="75000"/>
                </a:schemeClr>
              </a:solidFill>
              <a:latin typeface="Times New Roman" panose="02020603050405020304" pitchFamily="18" charset="0"/>
              <a:ea typeface="+mj-ea"/>
              <a:cs typeface="Times New Roman" panose="02020603050405020304" pitchFamily="18" charset="0"/>
            </a:endParaRPr>
          </a:p>
          <a:p>
            <a:pPr marL="0" indent="0">
              <a:buNone/>
            </a:pPr>
            <a:r>
              <a:rPr lang="es-US" altLang="en-US" sz="1600" i="1" kern="0" dirty="0">
                <a:solidFill>
                  <a:schemeClr val="accent1">
                    <a:lumMod val="75000"/>
                  </a:schemeClr>
                </a:solidFill>
                <a:latin typeface="Times New Roman" panose="02020603050405020304" pitchFamily="18" charset="0"/>
                <a:ea typeface="+mj-ea"/>
                <a:cs typeface="Times New Roman" panose="02020603050405020304" pitchFamily="18" charset="0"/>
              </a:rPr>
              <a:t>TRA por FINALIZACIÓN: Hasta 13 semanas solo pagadero mientras se completa la capacitación, además, todos los estándares de comparación requeridos se completan satisfactoriamente y la capacitación finaliza en 20 semanas.</a:t>
            </a:r>
          </a:p>
          <a:p>
            <a:pPr marL="0" indent="0">
              <a:buNone/>
            </a:pPr>
            <a:endParaRPr lang="es-US" sz="1600" i="1" dirty="0">
              <a:solidFill>
                <a:schemeClr val="accent1">
                  <a:lumMod val="75000"/>
                </a:schemeClr>
              </a:solidFill>
              <a:latin typeface="Times New Roman" panose="02020603050405020304" pitchFamily="18" charset="0"/>
              <a:cs typeface="Times New Roman" panose="02020603050405020304" pitchFamily="18" charset="0"/>
            </a:endParaRPr>
          </a:p>
          <a:p>
            <a:pPr marL="0" indent="0">
              <a:buNone/>
            </a:pPr>
            <a:r>
              <a:rPr lang="es-US" sz="1600" i="1" dirty="0">
                <a:solidFill>
                  <a:schemeClr val="accent1">
                    <a:lumMod val="75000"/>
                  </a:schemeClr>
                </a:solidFill>
                <a:latin typeface="Times New Roman" panose="02020603050405020304" pitchFamily="18" charset="0"/>
                <a:cs typeface="Times New Roman" panose="02020603050405020304" pitchFamily="18" charset="0"/>
              </a:rPr>
              <a:t>Incluyendo sus 26 semanas de beneficios del Seguro de Desempleo (UI), TAA le brinda hasta 130 semanas de subsidio si asiste a un programa de capacitación aprobado por TAA.</a:t>
            </a:r>
          </a:p>
          <a:p>
            <a:pPr marL="0" indent="0" eaLnBrk="1" hangingPunct="1">
              <a:lnSpc>
                <a:spcPct val="80000"/>
              </a:lnSpc>
              <a:buFont typeface="Wingdings" pitchFamily="2" charset="2"/>
              <a:buNone/>
              <a:defRPr/>
            </a:pPr>
            <a:r>
              <a:rPr lang="en-US" sz="1600" dirty="0">
                <a:solidFill>
                  <a:schemeClr val="accent1">
                    <a:lumMod val="75000"/>
                  </a:schemeClr>
                </a:solidFill>
                <a:latin typeface="Times New Roman" panose="02020603050405020304" pitchFamily="18" charset="0"/>
                <a:cs typeface="Times New Roman" panose="02020603050405020304" pitchFamily="18" charset="0"/>
              </a:rPr>
              <a:t/>
            </a:r>
            <a:br>
              <a:rPr lang="en-US" sz="1600" dirty="0">
                <a:solidFill>
                  <a:schemeClr val="accent1">
                    <a:lumMod val="75000"/>
                  </a:schemeClr>
                </a:solidFill>
                <a:latin typeface="Times New Roman" panose="02020603050405020304" pitchFamily="18" charset="0"/>
                <a:cs typeface="Times New Roman" panose="02020603050405020304" pitchFamily="18" charset="0"/>
              </a:rPr>
            </a:br>
            <a:endParaRPr lang="es-US" sz="1600"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6809030" y="5943600"/>
            <a:ext cx="2334970" cy="841321"/>
          </a:xfrm>
          <a:prstGeom prst="rect">
            <a:avLst/>
          </a:prstGeom>
        </p:spPr>
      </p:pic>
      <p:pic>
        <p:nvPicPr>
          <p:cNvPr id="6" name="Picture 5"/>
          <p:cNvPicPr>
            <a:picLocks noChangeAspect="1"/>
          </p:cNvPicPr>
          <p:nvPr/>
        </p:nvPicPr>
        <p:blipFill>
          <a:blip r:embed="rId4"/>
          <a:stretch>
            <a:fillRect/>
          </a:stretch>
        </p:blipFill>
        <p:spPr>
          <a:xfrm>
            <a:off x="304800" y="304800"/>
            <a:ext cx="1489500" cy="990798"/>
          </a:xfrm>
          <a:prstGeom prst="rect">
            <a:avLst/>
          </a:prstGeom>
        </p:spPr>
      </p:pic>
      <p:sp>
        <p:nvSpPr>
          <p:cNvPr id="2" name="TextBox 1">
            <a:extLst>
              <a:ext uri="{FF2B5EF4-FFF2-40B4-BE49-F238E27FC236}">
                <a16:creationId xmlns:a16="http://schemas.microsoft.com/office/drawing/2014/main" id="{E9E716CD-BA18-4733-B4D5-A340B2C76B0A}"/>
              </a:ext>
            </a:extLst>
          </p:cNvPr>
          <p:cNvSpPr txBox="1"/>
          <p:nvPr/>
        </p:nvSpPr>
        <p:spPr>
          <a:xfrm>
            <a:off x="2362200" y="457200"/>
            <a:ext cx="5638800" cy="769441"/>
          </a:xfrm>
          <a:prstGeom prst="rect">
            <a:avLst/>
          </a:prstGeom>
          <a:noFill/>
        </p:spPr>
        <p:txBody>
          <a:bodyPr wrap="square" rtlCol="0">
            <a:spAutoFit/>
          </a:bodyPr>
          <a:lstStyle/>
          <a:p>
            <a:r>
              <a:rPr lang="es-ES_tradnl" sz="2200" dirty="0">
                <a:solidFill>
                  <a:schemeClr val="accent5">
                    <a:lumMod val="50000"/>
                  </a:schemeClr>
                </a:solidFill>
                <a:effectLst/>
                <a:latin typeface="Times New Roman" panose="02020603050405020304" pitchFamily="18" charset="0"/>
                <a:ea typeface="Times New Roman" panose="02020603050405020304" pitchFamily="18" charset="0"/>
              </a:rPr>
              <a:t>Subsidio de Reajuste Comercial (</a:t>
            </a:r>
            <a:r>
              <a:rPr lang="es-ES_tradnl" sz="2200" dirty="0" err="1">
                <a:solidFill>
                  <a:schemeClr val="accent5">
                    <a:lumMod val="50000"/>
                  </a:schemeClr>
                </a:solidFill>
                <a:effectLst/>
                <a:latin typeface="Times New Roman" panose="02020603050405020304" pitchFamily="18" charset="0"/>
                <a:ea typeface="Times New Roman" panose="02020603050405020304" pitchFamily="18" charset="0"/>
              </a:rPr>
              <a:t>Trade</a:t>
            </a:r>
            <a:r>
              <a:rPr lang="es-ES_tradnl" sz="2200" dirty="0">
                <a:solidFill>
                  <a:schemeClr val="accent5">
                    <a:lumMod val="50000"/>
                  </a:schemeClr>
                </a:solidFill>
                <a:effectLst/>
                <a:latin typeface="Times New Roman" panose="02020603050405020304" pitchFamily="18" charset="0"/>
                <a:ea typeface="Times New Roman" panose="02020603050405020304" pitchFamily="18" charset="0"/>
              </a:rPr>
              <a:t> </a:t>
            </a:r>
            <a:r>
              <a:rPr lang="es-ES_tradnl" sz="2200" dirty="0" err="1">
                <a:solidFill>
                  <a:schemeClr val="accent5">
                    <a:lumMod val="50000"/>
                  </a:schemeClr>
                </a:solidFill>
                <a:effectLst/>
                <a:latin typeface="Times New Roman" panose="02020603050405020304" pitchFamily="18" charset="0"/>
                <a:ea typeface="Times New Roman" panose="02020603050405020304" pitchFamily="18" charset="0"/>
              </a:rPr>
              <a:t>Readjustment</a:t>
            </a:r>
            <a:r>
              <a:rPr lang="es-ES_tradnl" sz="2200" dirty="0">
                <a:solidFill>
                  <a:schemeClr val="accent5">
                    <a:lumMod val="50000"/>
                  </a:schemeClr>
                </a:solidFill>
                <a:effectLst/>
                <a:latin typeface="Times New Roman" panose="02020603050405020304" pitchFamily="18" charset="0"/>
                <a:ea typeface="Times New Roman" panose="02020603050405020304" pitchFamily="18" charset="0"/>
              </a:rPr>
              <a:t> </a:t>
            </a:r>
            <a:r>
              <a:rPr lang="es-ES_tradnl" sz="2200" dirty="0" err="1">
                <a:solidFill>
                  <a:schemeClr val="accent5">
                    <a:lumMod val="50000"/>
                  </a:schemeClr>
                </a:solidFill>
                <a:effectLst/>
                <a:latin typeface="Times New Roman" panose="02020603050405020304" pitchFamily="18" charset="0"/>
                <a:ea typeface="Times New Roman" panose="02020603050405020304" pitchFamily="18" charset="0"/>
              </a:rPr>
              <a:t>Allowance</a:t>
            </a:r>
            <a:r>
              <a:rPr lang="es-ES_tradnl" sz="2200" dirty="0">
                <a:solidFill>
                  <a:schemeClr val="accent5">
                    <a:lumMod val="50000"/>
                  </a:schemeClr>
                </a:solidFill>
                <a:effectLst/>
                <a:latin typeface="Times New Roman" panose="02020603050405020304" pitchFamily="18" charset="0"/>
                <a:ea typeface="Times New Roman" panose="02020603050405020304" pitchFamily="18" charset="0"/>
              </a:rPr>
              <a:t>, TRA)</a:t>
            </a:r>
            <a:endParaRPr lang="en-US" sz="2200" dirty="0">
              <a:solidFill>
                <a:schemeClr val="accent5">
                  <a:lumMod val="50000"/>
                </a:schemeClr>
              </a:solidFill>
            </a:endParaRPr>
          </a:p>
        </p:txBody>
      </p:sp>
    </p:spTree>
    <p:extLst>
      <p:ext uri="{BB962C8B-B14F-4D97-AF65-F5344CB8AC3E}">
        <p14:creationId xmlns:p14="http://schemas.microsoft.com/office/powerpoint/2010/main" val="1461809502"/>
      </p:ext>
    </p:extLst>
  </p:cSld>
  <p:clrMapOvr>
    <a:masterClrMapping/>
  </p:clrMapOvr>
  <p:transition>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4"/>
          <p:cNvSpPr>
            <a:spLocks noGrp="1"/>
          </p:cNvSpPr>
          <p:nvPr>
            <p:ph idx="4294967295"/>
          </p:nvPr>
        </p:nvSpPr>
        <p:spPr>
          <a:xfrm>
            <a:off x="457200" y="1524000"/>
            <a:ext cx="7848600" cy="4495800"/>
          </a:xfrm>
        </p:spPr>
        <p:txBody>
          <a:bodyPr>
            <a:normAutofit fontScale="25000" lnSpcReduction="20000"/>
          </a:bodyPr>
          <a:lstStyle/>
          <a:p>
            <a:pPr marL="0" indent="0" eaLnBrk="1" hangingPunct="1">
              <a:lnSpc>
                <a:spcPct val="90000"/>
              </a:lnSpc>
              <a:buFont typeface="Arial" charset="0"/>
              <a:buChar char="•"/>
              <a:defRPr/>
            </a:pPr>
            <a:endParaRPr lang="es-US" dirty="0"/>
          </a:p>
          <a:p>
            <a:r>
              <a:rPr lang="es-US" sz="5500" dirty="0">
                <a:solidFill>
                  <a:schemeClr val="accent1">
                    <a:lumMod val="75000"/>
                  </a:schemeClr>
                </a:solidFill>
                <a:latin typeface="Times New Roman" panose="02020603050405020304" pitchFamily="18" charset="0"/>
                <a:cs typeface="Times New Roman" panose="02020603050405020304" pitchFamily="18" charset="0"/>
              </a:rPr>
              <a:t>Si es elegible de otra manera para TRA, tiene una fecha límite de inscripción a la capacitación que analizaremos en la siguiente diapositiva.  La fecha límite se especifica en la resolución de TRA que usted recibirá luego de asistir a la sesión de admisión comercial grupal.  Si no se cumple con la fecha límite, entonces no será elegible para recibir ningún subsidio TRA semanal.</a:t>
            </a:r>
          </a:p>
          <a:p>
            <a:pPr marL="0" indent="0">
              <a:buNone/>
            </a:pPr>
            <a:endParaRPr lang="es-US" sz="5500" dirty="0">
              <a:solidFill>
                <a:schemeClr val="accent1">
                  <a:lumMod val="75000"/>
                </a:schemeClr>
              </a:solidFill>
              <a:latin typeface="Times New Roman" panose="02020603050405020304" pitchFamily="18" charset="0"/>
              <a:cs typeface="Times New Roman" panose="02020603050405020304" pitchFamily="18" charset="0"/>
            </a:endParaRPr>
          </a:p>
          <a:p>
            <a:r>
              <a:rPr lang="es-US" sz="5500" dirty="0">
                <a:solidFill>
                  <a:schemeClr val="accent1">
                    <a:lumMod val="75000"/>
                  </a:schemeClr>
                </a:solidFill>
                <a:latin typeface="Times New Roman" panose="02020603050405020304" pitchFamily="18" charset="0"/>
                <a:cs typeface="Times New Roman" panose="02020603050405020304" pitchFamily="18" charset="0"/>
              </a:rPr>
              <a:t>Finanzas también le enviará por correo un aviso de notificación dos (2) semanas antes de la fecha límite si no ha seguido los pasos necesarios para cumplir con esta fecha límite.</a:t>
            </a:r>
          </a:p>
          <a:p>
            <a:pPr marL="0" indent="0">
              <a:buNone/>
            </a:pPr>
            <a:endParaRPr lang="es-US" sz="5500" dirty="0">
              <a:solidFill>
                <a:schemeClr val="accent1">
                  <a:lumMod val="75000"/>
                </a:schemeClr>
              </a:solidFill>
              <a:latin typeface="Times New Roman" panose="02020603050405020304" pitchFamily="18" charset="0"/>
              <a:cs typeface="Times New Roman" panose="02020603050405020304" pitchFamily="18" charset="0"/>
            </a:endParaRPr>
          </a:p>
          <a:p>
            <a:r>
              <a:rPr lang="es-US" sz="5500" dirty="0">
                <a:solidFill>
                  <a:schemeClr val="accent1">
                    <a:lumMod val="75000"/>
                  </a:schemeClr>
                </a:solidFill>
                <a:latin typeface="Times New Roman" panose="02020603050405020304" pitchFamily="18" charset="0"/>
                <a:cs typeface="Times New Roman" panose="02020603050405020304" pitchFamily="18" charset="0"/>
              </a:rPr>
              <a:t>No espere hasta el último minuto para asegurar la exención, su solicitud puede ser denegada debido a que las regulaciones requieren que el Administrador de Casos Comerciales complete una evaluación inicial, que puede tardar varios días en completarse y resolverse.</a:t>
            </a:r>
          </a:p>
          <a:p>
            <a:pPr marL="0" indent="0">
              <a:buNone/>
            </a:pPr>
            <a:endParaRPr lang="es-US" sz="5500" dirty="0">
              <a:solidFill>
                <a:schemeClr val="accent1">
                  <a:lumMod val="75000"/>
                </a:schemeClr>
              </a:solidFill>
              <a:latin typeface="Times New Roman" panose="02020603050405020304" pitchFamily="18" charset="0"/>
              <a:cs typeface="Times New Roman" panose="02020603050405020304" pitchFamily="18" charset="0"/>
            </a:endParaRPr>
          </a:p>
          <a:p>
            <a:r>
              <a:rPr lang="es-US" sz="5500" dirty="0">
                <a:solidFill>
                  <a:schemeClr val="accent1">
                    <a:lumMod val="75000"/>
                  </a:schemeClr>
                </a:solidFill>
                <a:latin typeface="Times New Roman" panose="02020603050405020304" pitchFamily="18" charset="0"/>
                <a:cs typeface="Times New Roman" panose="02020603050405020304" pitchFamily="18" charset="0"/>
              </a:rPr>
              <a:t>Es posible que no reciba TRA por semanas de desempleo luego de la fecha límite de inscripción a la capacitación a menos que, </a:t>
            </a:r>
            <a:r>
              <a:rPr lang="es-US" sz="5500" u="sng" dirty="0">
                <a:solidFill>
                  <a:schemeClr val="accent1">
                    <a:lumMod val="75000"/>
                  </a:schemeClr>
                </a:solidFill>
                <a:latin typeface="Times New Roman" panose="02020603050405020304" pitchFamily="18" charset="0"/>
                <a:cs typeface="Times New Roman" panose="02020603050405020304" pitchFamily="18" charset="0"/>
              </a:rPr>
              <a:t>antes de la fecha límite</a:t>
            </a:r>
            <a:r>
              <a:rPr lang="es-US" sz="5500" dirty="0">
                <a:solidFill>
                  <a:schemeClr val="accent1">
                    <a:lumMod val="75000"/>
                  </a:schemeClr>
                </a:solidFill>
                <a:latin typeface="Times New Roman" panose="02020603050405020304" pitchFamily="18" charset="0"/>
                <a:cs typeface="Times New Roman" panose="02020603050405020304" pitchFamily="18" charset="0"/>
              </a:rPr>
              <a:t>, se inscriba en una capacitación aprobada por TAA o reciba una exención del requisito de capacitación. La inscripción significa que un programa de capacitación se ha completado y aprobado con una fecha establecida para comenzar, lo que se muestra claramente en la documentación. </a:t>
            </a:r>
          </a:p>
          <a:p>
            <a:pPr marL="0" indent="0">
              <a:buNone/>
            </a:pPr>
            <a:endParaRPr lang="es-US" sz="5500" dirty="0">
              <a:solidFill>
                <a:schemeClr val="accent1">
                  <a:lumMod val="75000"/>
                </a:schemeClr>
              </a:solidFill>
              <a:latin typeface="Times New Roman" panose="02020603050405020304" pitchFamily="18" charset="0"/>
              <a:cs typeface="Times New Roman" panose="02020603050405020304" pitchFamily="18" charset="0"/>
            </a:endParaRPr>
          </a:p>
          <a:p>
            <a:endParaRPr lang="es-US" sz="5500" b="1" dirty="0">
              <a:solidFill>
                <a:schemeClr val="accent1">
                  <a:lumMod val="75000"/>
                </a:schemeClr>
              </a:solidFill>
              <a:latin typeface="Times New Roman" panose="02020603050405020304" pitchFamily="18" charset="0"/>
              <a:cs typeface="Times New Roman" panose="02020603050405020304" pitchFamily="18" charset="0"/>
            </a:endParaRPr>
          </a:p>
          <a:p>
            <a:pPr marL="0" indent="0">
              <a:buNone/>
            </a:pPr>
            <a:endParaRPr lang="es-US" sz="1500" b="1" dirty="0">
              <a:solidFill>
                <a:schemeClr val="accent1">
                  <a:lumMod val="75000"/>
                </a:schemeClr>
              </a:solidFill>
              <a:latin typeface="Times New Roman" panose="02020603050405020304" pitchFamily="18" charset="0"/>
              <a:cs typeface="Times New Roman" panose="02020603050405020304" pitchFamily="18" charset="0"/>
            </a:endParaRPr>
          </a:p>
          <a:p>
            <a:pPr marL="0" indent="0" eaLnBrk="1" hangingPunct="1">
              <a:lnSpc>
                <a:spcPct val="80000"/>
              </a:lnSpc>
              <a:buFont typeface="Wingdings" pitchFamily="2" charset="2"/>
              <a:buNone/>
              <a:defRPr/>
            </a:pPr>
            <a:r>
              <a:rPr lang="en-US" sz="2500" dirty="0"/>
              <a:t/>
            </a:r>
            <a:br>
              <a:rPr lang="en-US" sz="2500" dirty="0"/>
            </a:br>
            <a:endParaRPr lang="es-US" sz="2500" dirty="0"/>
          </a:p>
        </p:txBody>
      </p:sp>
      <p:pic>
        <p:nvPicPr>
          <p:cNvPr id="5" name="Picture 4"/>
          <p:cNvPicPr>
            <a:picLocks noChangeAspect="1"/>
          </p:cNvPicPr>
          <p:nvPr/>
        </p:nvPicPr>
        <p:blipFill>
          <a:blip r:embed="rId3"/>
          <a:stretch>
            <a:fillRect/>
          </a:stretch>
        </p:blipFill>
        <p:spPr>
          <a:xfrm>
            <a:off x="6809030" y="5943600"/>
            <a:ext cx="2334970" cy="841321"/>
          </a:xfrm>
          <a:prstGeom prst="rect">
            <a:avLst/>
          </a:prstGeom>
        </p:spPr>
      </p:pic>
      <p:pic>
        <p:nvPicPr>
          <p:cNvPr id="6" name="Picture 5"/>
          <p:cNvPicPr>
            <a:picLocks noChangeAspect="1"/>
          </p:cNvPicPr>
          <p:nvPr/>
        </p:nvPicPr>
        <p:blipFill>
          <a:blip r:embed="rId4"/>
          <a:stretch>
            <a:fillRect/>
          </a:stretch>
        </p:blipFill>
        <p:spPr>
          <a:xfrm>
            <a:off x="609600" y="383804"/>
            <a:ext cx="1254502" cy="830778"/>
          </a:xfrm>
          <a:prstGeom prst="rect">
            <a:avLst/>
          </a:prstGeom>
        </p:spPr>
      </p:pic>
      <p:pic>
        <p:nvPicPr>
          <p:cNvPr id="7" name="Picture 6"/>
          <p:cNvPicPr>
            <a:picLocks noChangeAspect="1"/>
          </p:cNvPicPr>
          <p:nvPr/>
        </p:nvPicPr>
        <p:blipFill>
          <a:blip r:embed="rId5"/>
          <a:stretch>
            <a:fillRect/>
          </a:stretch>
        </p:blipFill>
        <p:spPr>
          <a:xfrm>
            <a:off x="3935675" y="993791"/>
            <a:ext cx="1272650" cy="350550"/>
          </a:xfrm>
          <a:prstGeom prst="rect">
            <a:avLst/>
          </a:prstGeom>
        </p:spPr>
      </p:pic>
      <p:sp>
        <p:nvSpPr>
          <p:cNvPr id="8" name="TextBox 7">
            <a:extLst>
              <a:ext uri="{FF2B5EF4-FFF2-40B4-BE49-F238E27FC236}">
                <a16:creationId xmlns:a16="http://schemas.microsoft.com/office/drawing/2014/main" id="{AE140FD3-5CC3-4132-AF0E-50E61313E64F}"/>
              </a:ext>
            </a:extLst>
          </p:cNvPr>
          <p:cNvSpPr txBox="1"/>
          <p:nvPr/>
        </p:nvSpPr>
        <p:spPr>
          <a:xfrm>
            <a:off x="1981200" y="218095"/>
            <a:ext cx="5638800" cy="769441"/>
          </a:xfrm>
          <a:prstGeom prst="rect">
            <a:avLst/>
          </a:prstGeom>
          <a:noFill/>
        </p:spPr>
        <p:txBody>
          <a:bodyPr wrap="square" rtlCol="0">
            <a:spAutoFit/>
          </a:bodyPr>
          <a:lstStyle/>
          <a:p>
            <a:r>
              <a:rPr lang="es-ES_tradnl" sz="2200" dirty="0">
                <a:solidFill>
                  <a:schemeClr val="accent5">
                    <a:lumMod val="50000"/>
                  </a:schemeClr>
                </a:solidFill>
                <a:effectLst/>
                <a:latin typeface="Times New Roman" panose="02020603050405020304" pitchFamily="18" charset="0"/>
                <a:ea typeface="Times New Roman" panose="02020603050405020304" pitchFamily="18" charset="0"/>
              </a:rPr>
              <a:t>Subsidio de Reajuste Comercial (</a:t>
            </a:r>
            <a:r>
              <a:rPr lang="es-ES_tradnl" sz="2200" dirty="0" err="1">
                <a:solidFill>
                  <a:schemeClr val="accent5">
                    <a:lumMod val="50000"/>
                  </a:schemeClr>
                </a:solidFill>
                <a:effectLst/>
                <a:latin typeface="Times New Roman" panose="02020603050405020304" pitchFamily="18" charset="0"/>
                <a:ea typeface="Times New Roman" panose="02020603050405020304" pitchFamily="18" charset="0"/>
              </a:rPr>
              <a:t>Trade</a:t>
            </a:r>
            <a:r>
              <a:rPr lang="es-ES_tradnl" sz="2200" dirty="0">
                <a:solidFill>
                  <a:schemeClr val="accent5">
                    <a:lumMod val="50000"/>
                  </a:schemeClr>
                </a:solidFill>
                <a:effectLst/>
                <a:latin typeface="Times New Roman" panose="02020603050405020304" pitchFamily="18" charset="0"/>
                <a:ea typeface="Times New Roman" panose="02020603050405020304" pitchFamily="18" charset="0"/>
              </a:rPr>
              <a:t> </a:t>
            </a:r>
            <a:r>
              <a:rPr lang="es-ES_tradnl" sz="2200" dirty="0" err="1">
                <a:solidFill>
                  <a:schemeClr val="accent5">
                    <a:lumMod val="50000"/>
                  </a:schemeClr>
                </a:solidFill>
                <a:effectLst/>
                <a:latin typeface="Times New Roman" panose="02020603050405020304" pitchFamily="18" charset="0"/>
                <a:ea typeface="Times New Roman" panose="02020603050405020304" pitchFamily="18" charset="0"/>
              </a:rPr>
              <a:t>Readjustment</a:t>
            </a:r>
            <a:r>
              <a:rPr lang="es-ES_tradnl" sz="2200" dirty="0">
                <a:solidFill>
                  <a:schemeClr val="accent5">
                    <a:lumMod val="50000"/>
                  </a:schemeClr>
                </a:solidFill>
                <a:effectLst/>
                <a:latin typeface="Times New Roman" panose="02020603050405020304" pitchFamily="18" charset="0"/>
                <a:ea typeface="Times New Roman" panose="02020603050405020304" pitchFamily="18" charset="0"/>
              </a:rPr>
              <a:t> </a:t>
            </a:r>
            <a:r>
              <a:rPr lang="es-ES_tradnl" sz="2200" dirty="0" err="1">
                <a:solidFill>
                  <a:schemeClr val="accent5">
                    <a:lumMod val="50000"/>
                  </a:schemeClr>
                </a:solidFill>
                <a:effectLst/>
                <a:latin typeface="Times New Roman" panose="02020603050405020304" pitchFamily="18" charset="0"/>
                <a:ea typeface="Times New Roman" panose="02020603050405020304" pitchFamily="18" charset="0"/>
              </a:rPr>
              <a:t>Allowance</a:t>
            </a:r>
            <a:r>
              <a:rPr lang="es-ES_tradnl" sz="2200" dirty="0">
                <a:solidFill>
                  <a:schemeClr val="accent5">
                    <a:lumMod val="50000"/>
                  </a:schemeClr>
                </a:solidFill>
                <a:effectLst/>
                <a:latin typeface="Times New Roman" panose="02020603050405020304" pitchFamily="18" charset="0"/>
                <a:ea typeface="Times New Roman" panose="02020603050405020304" pitchFamily="18" charset="0"/>
              </a:rPr>
              <a:t>, TRA)</a:t>
            </a:r>
            <a:endParaRPr lang="en-US" sz="2200" dirty="0">
              <a:solidFill>
                <a:schemeClr val="accent5">
                  <a:lumMod val="50000"/>
                </a:schemeClr>
              </a:solidFill>
            </a:endParaRPr>
          </a:p>
        </p:txBody>
      </p:sp>
    </p:spTree>
    <p:extLst>
      <p:ext uri="{BB962C8B-B14F-4D97-AF65-F5344CB8AC3E}">
        <p14:creationId xmlns:p14="http://schemas.microsoft.com/office/powerpoint/2010/main" val="2381932697"/>
      </p:ext>
    </p:extLst>
  </p:cSld>
  <p:clrMapOvr>
    <a:masterClrMapping/>
  </p:clrMapOvr>
  <p:transition>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4"/>
          <p:cNvSpPr>
            <a:spLocks noGrp="1"/>
          </p:cNvSpPr>
          <p:nvPr>
            <p:ph idx="4294967295"/>
          </p:nvPr>
        </p:nvSpPr>
        <p:spPr>
          <a:xfrm>
            <a:off x="457200" y="1271106"/>
            <a:ext cx="7848600" cy="4724400"/>
          </a:xfrm>
        </p:spPr>
        <p:txBody>
          <a:bodyPr>
            <a:noAutofit/>
          </a:bodyPr>
          <a:lstStyle/>
          <a:p>
            <a:pPr marL="0" indent="0" eaLnBrk="1" hangingPunct="1">
              <a:lnSpc>
                <a:spcPct val="90000"/>
              </a:lnSpc>
              <a:buFont typeface="Arial" charset="0"/>
              <a:buChar char="•"/>
              <a:defRPr/>
            </a:pPr>
            <a:endParaRPr lang="es-US" sz="1600" dirty="0">
              <a:latin typeface="Times New Roman" panose="02020603050405020304" pitchFamily="18" charset="0"/>
              <a:cs typeface="Times New Roman" panose="02020603050405020304" pitchFamily="18" charset="0"/>
            </a:endParaRPr>
          </a:p>
          <a:p>
            <a:r>
              <a:rPr lang="es-US" sz="1600" dirty="0">
                <a:solidFill>
                  <a:schemeClr val="accent1">
                    <a:lumMod val="75000"/>
                  </a:schemeClr>
                </a:solidFill>
                <a:latin typeface="Times New Roman" panose="02020603050405020304" pitchFamily="18" charset="0"/>
                <a:cs typeface="Times New Roman" panose="02020603050405020304" pitchFamily="18" charset="0"/>
              </a:rPr>
              <a:t>La inscripción en una capacitación (usted ha sido aceptado en un programa de capacitación que ha sido aprobado por el programa TAA y comienza dentro de los 30-60 días) o la emisión de la exención debe ocurrir antes de:</a:t>
            </a:r>
          </a:p>
          <a:p>
            <a:endParaRPr lang="es-US" sz="1600" dirty="0">
              <a:solidFill>
                <a:schemeClr val="accent1">
                  <a:lumMod val="75000"/>
                </a:schemeClr>
              </a:solidFill>
              <a:latin typeface="Times New Roman" panose="02020603050405020304" pitchFamily="18" charset="0"/>
              <a:cs typeface="Times New Roman" panose="02020603050405020304" pitchFamily="18" charset="0"/>
            </a:endParaRPr>
          </a:p>
          <a:p>
            <a:r>
              <a:rPr lang="es-US" sz="1600" dirty="0">
                <a:solidFill>
                  <a:schemeClr val="accent1">
                    <a:lumMod val="75000"/>
                  </a:schemeClr>
                </a:solidFill>
                <a:latin typeface="Times New Roman" panose="02020603050405020304" pitchFamily="18" charset="0"/>
                <a:cs typeface="Times New Roman" panose="02020603050405020304" pitchFamily="18" charset="0"/>
              </a:rPr>
              <a:t>(1) el último día de la semana 26 después de su separación total más reciente del empleo afectado seriamente, </a:t>
            </a:r>
          </a:p>
          <a:p>
            <a:r>
              <a:rPr lang="es-US" sz="1600" dirty="0">
                <a:solidFill>
                  <a:schemeClr val="accent1">
                    <a:lumMod val="75000"/>
                  </a:schemeClr>
                </a:solidFill>
                <a:latin typeface="Times New Roman" panose="02020603050405020304" pitchFamily="18" charset="0"/>
                <a:cs typeface="Times New Roman" panose="02020603050405020304" pitchFamily="18" charset="0"/>
              </a:rPr>
              <a:t>(2) el último día de la semana 26 después de la fecha de la certificación de la Ley Comercial que garantiza su elegibilidad, o</a:t>
            </a:r>
          </a:p>
          <a:p>
            <a:r>
              <a:rPr lang="es-US" sz="1600" dirty="0">
                <a:solidFill>
                  <a:schemeClr val="accent1">
                    <a:lumMod val="75000"/>
                  </a:schemeClr>
                </a:solidFill>
                <a:latin typeface="Times New Roman" panose="02020603050405020304" pitchFamily="18" charset="0"/>
                <a:cs typeface="Times New Roman" panose="02020603050405020304" pitchFamily="18" charset="0"/>
              </a:rPr>
              <a:t>(3) 45 días después de la fecha especificada en (1) o (2) si las circunstancias atenuantes justifican una extensión del período de inscripción, o</a:t>
            </a:r>
          </a:p>
          <a:p>
            <a:r>
              <a:rPr lang="es-US" sz="1600" dirty="0">
                <a:solidFill>
                  <a:schemeClr val="accent1">
                    <a:lumMod val="75000"/>
                  </a:schemeClr>
                </a:solidFill>
                <a:latin typeface="Times New Roman" panose="02020603050405020304" pitchFamily="18" charset="0"/>
                <a:cs typeface="Times New Roman" panose="02020603050405020304" pitchFamily="18" charset="0"/>
              </a:rPr>
              <a:t>(4) el lunes de la semana que transcurre 60 días después de recibir la primera notificación sobre la fecha límite de inscripción a la capacitación y su elegibilidad para solicitar TAA, si no se inscribió en la fecha requerida por (1), (2) o (3) porque no recibió información oportuna sobre la fecha límite de inscripción a la capacitación y su elegibilidad para solicitar TAA. </a:t>
            </a:r>
            <a:endParaRPr lang="es-US" sz="1600" b="1" dirty="0">
              <a:solidFill>
                <a:schemeClr val="accent1">
                  <a:lumMod val="75000"/>
                </a:schemeClr>
              </a:solidFill>
              <a:latin typeface="Times New Roman" panose="02020603050405020304" pitchFamily="18" charset="0"/>
              <a:cs typeface="Times New Roman" panose="02020603050405020304" pitchFamily="18" charset="0"/>
            </a:endParaRPr>
          </a:p>
          <a:p>
            <a:pPr marL="0" indent="0">
              <a:buNone/>
            </a:pPr>
            <a:endParaRPr lang="es-US" sz="1600" b="1" dirty="0">
              <a:solidFill>
                <a:schemeClr val="accent1">
                  <a:lumMod val="75000"/>
                </a:schemeClr>
              </a:solidFill>
              <a:latin typeface="Times New Roman" panose="02020603050405020304" pitchFamily="18" charset="0"/>
              <a:cs typeface="Times New Roman" panose="02020603050405020304" pitchFamily="18" charset="0"/>
            </a:endParaRPr>
          </a:p>
          <a:p>
            <a:pPr marL="0" indent="0" eaLnBrk="1" hangingPunct="1">
              <a:lnSpc>
                <a:spcPct val="80000"/>
              </a:lnSpc>
              <a:buFont typeface="Wingdings" pitchFamily="2" charset="2"/>
              <a:buNone/>
              <a:defRPr/>
            </a:pPr>
            <a:r>
              <a:rPr lang="en-US" sz="1600" dirty="0">
                <a:latin typeface="Times New Roman" panose="02020603050405020304" pitchFamily="18" charset="0"/>
                <a:cs typeface="Times New Roman" panose="02020603050405020304" pitchFamily="18" charset="0"/>
              </a:rPr>
              <a:t/>
            </a:r>
            <a:br>
              <a:rPr lang="en-US" sz="1600" dirty="0">
                <a:latin typeface="Times New Roman" panose="02020603050405020304" pitchFamily="18" charset="0"/>
                <a:cs typeface="Times New Roman" panose="02020603050405020304" pitchFamily="18" charset="0"/>
              </a:rPr>
            </a:br>
            <a:endParaRPr lang="es-US" sz="16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6809030" y="5943600"/>
            <a:ext cx="2334970" cy="841321"/>
          </a:xfrm>
          <a:prstGeom prst="rect">
            <a:avLst/>
          </a:prstGeom>
        </p:spPr>
      </p:pic>
      <p:pic>
        <p:nvPicPr>
          <p:cNvPr id="2" name="Picture 1"/>
          <p:cNvPicPr>
            <a:picLocks noChangeAspect="1"/>
          </p:cNvPicPr>
          <p:nvPr/>
        </p:nvPicPr>
        <p:blipFill>
          <a:blip r:embed="rId4"/>
          <a:stretch>
            <a:fillRect/>
          </a:stretch>
        </p:blipFill>
        <p:spPr>
          <a:xfrm>
            <a:off x="685800" y="228600"/>
            <a:ext cx="1255885" cy="829128"/>
          </a:xfrm>
          <a:prstGeom prst="rect">
            <a:avLst/>
          </a:prstGeom>
        </p:spPr>
      </p:pic>
      <p:pic>
        <p:nvPicPr>
          <p:cNvPr id="4" name="Picture 3"/>
          <p:cNvPicPr>
            <a:picLocks noChangeAspect="1"/>
          </p:cNvPicPr>
          <p:nvPr/>
        </p:nvPicPr>
        <p:blipFill>
          <a:blip r:embed="rId5"/>
          <a:stretch>
            <a:fillRect/>
          </a:stretch>
        </p:blipFill>
        <p:spPr>
          <a:xfrm>
            <a:off x="4742543" y="892761"/>
            <a:ext cx="1274174" cy="347502"/>
          </a:xfrm>
          <a:prstGeom prst="rect">
            <a:avLst/>
          </a:prstGeom>
        </p:spPr>
      </p:pic>
      <p:sp>
        <p:nvSpPr>
          <p:cNvPr id="7" name="TextBox 6">
            <a:extLst>
              <a:ext uri="{FF2B5EF4-FFF2-40B4-BE49-F238E27FC236}">
                <a16:creationId xmlns:a16="http://schemas.microsoft.com/office/drawing/2014/main" id="{7495A7A6-EF25-42FD-8A0C-D58686667255}"/>
              </a:ext>
            </a:extLst>
          </p:cNvPr>
          <p:cNvSpPr txBox="1"/>
          <p:nvPr/>
        </p:nvSpPr>
        <p:spPr>
          <a:xfrm>
            <a:off x="1981200" y="218095"/>
            <a:ext cx="5638800" cy="769441"/>
          </a:xfrm>
          <a:prstGeom prst="rect">
            <a:avLst/>
          </a:prstGeom>
          <a:noFill/>
        </p:spPr>
        <p:txBody>
          <a:bodyPr wrap="square" rtlCol="0">
            <a:spAutoFit/>
          </a:bodyPr>
          <a:lstStyle/>
          <a:p>
            <a:r>
              <a:rPr lang="es-ES_tradnl" sz="2200" dirty="0">
                <a:solidFill>
                  <a:schemeClr val="accent5">
                    <a:lumMod val="50000"/>
                  </a:schemeClr>
                </a:solidFill>
                <a:effectLst/>
                <a:latin typeface="Times New Roman" panose="02020603050405020304" pitchFamily="18" charset="0"/>
                <a:ea typeface="Times New Roman" panose="02020603050405020304" pitchFamily="18" charset="0"/>
              </a:rPr>
              <a:t>Subsidio de Reajuste Comercial (</a:t>
            </a:r>
            <a:r>
              <a:rPr lang="es-ES_tradnl" sz="2200" dirty="0" err="1">
                <a:solidFill>
                  <a:schemeClr val="accent5">
                    <a:lumMod val="50000"/>
                  </a:schemeClr>
                </a:solidFill>
                <a:effectLst/>
                <a:latin typeface="Times New Roman" panose="02020603050405020304" pitchFamily="18" charset="0"/>
                <a:ea typeface="Times New Roman" panose="02020603050405020304" pitchFamily="18" charset="0"/>
              </a:rPr>
              <a:t>Trade</a:t>
            </a:r>
            <a:r>
              <a:rPr lang="es-ES_tradnl" sz="2200" dirty="0">
                <a:solidFill>
                  <a:schemeClr val="accent5">
                    <a:lumMod val="50000"/>
                  </a:schemeClr>
                </a:solidFill>
                <a:effectLst/>
                <a:latin typeface="Times New Roman" panose="02020603050405020304" pitchFamily="18" charset="0"/>
                <a:ea typeface="Times New Roman" panose="02020603050405020304" pitchFamily="18" charset="0"/>
              </a:rPr>
              <a:t> </a:t>
            </a:r>
            <a:r>
              <a:rPr lang="es-ES_tradnl" sz="2200" dirty="0" err="1">
                <a:solidFill>
                  <a:schemeClr val="accent5">
                    <a:lumMod val="50000"/>
                  </a:schemeClr>
                </a:solidFill>
                <a:effectLst/>
                <a:latin typeface="Times New Roman" panose="02020603050405020304" pitchFamily="18" charset="0"/>
                <a:ea typeface="Times New Roman" panose="02020603050405020304" pitchFamily="18" charset="0"/>
              </a:rPr>
              <a:t>Readjustment</a:t>
            </a:r>
            <a:r>
              <a:rPr lang="es-ES_tradnl" sz="2200" dirty="0">
                <a:solidFill>
                  <a:schemeClr val="accent5">
                    <a:lumMod val="50000"/>
                  </a:schemeClr>
                </a:solidFill>
                <a:effectLst/>
                <a:latin typeface="Times New Roman" panose="02020603050405020304" pitchFamily="18" charset="0"/>
                <a:ea typeface="Times New Roman" panose="02020603050405020304" pitchFamily="18" charset="0"/>
              </a:rPr>
              <a:t> </a:t>
            </a:r>
            <a:r>
              <a:rPr lang="es-ES_tradnl" sz="2200" dirty="0" err="1">
                <a:solidFill>
                  <a:schemeClr val="accent5">
                    <a:lumMod val="50000"/>
                  </a:schemeClr>
                </a:solidFill>
                <a:effectLst/>
                <a:latin typeface="Times New Roman" panose="02020603050405020304" pitchFamily="18" charset="0"/>
                <a:ea typeface="Times New Roman" panose="02020603050405020304" pitchFamily="18" charset="0"/>
              </a:rPr>
              <a:t>Allowance</a:t>
            </a:r>
            <a:r>
              <a:rPr lang="es-ES_tradnl" sz="2200" dirty="0">
                <a:solidFill>
                  <a:schemeClr val="accent5">
                    <a:lumMod val="50000"/>
                  </a:schemeClr>
                </a:solidFill>
                <a:effectLst/>
                <a:latin typeface="Times New Roman" panose="02020603050405020304" pitchFamily="18" charset="0"/>
                <a:ea typeface="Times New Roman" panose="02020603050405020304" pitchFamily="18" charset="0"/>
              </a:rPr>
              <a:t>, TRA)</a:t>
            </a:r>
            <a:endParaRPr lang="en-US" sz="2200" dirty="0">
              <a:solidFill>
                <a:schemeClr val="accent5">
                  <a:lumMod val="50000"/>
                </a:schemeClr>
              </a:solidFill>
            </a:endParaRPr>
          </a:p>
        </p:txBody>
      </p:sp>
    </p:spTree>
    <p:extLst>
      <p:ext uri="{BB962C8B-B14F-4D97-AF65-F5344CB8AC3E}">
        <p14:creationId xmlns:p14="http://schemas.microsoft.com/office/powerpoint/2010/main" val="828082476"/>
      </p:ext>
    </p:extLst>
  </p:cSld>
  <p:clrMapOvr>
    <a:masterClrMapping/>
  </p:clrMapOvr>
  <p:transition>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4"/>
          <p:cNvSpPr>
            <a:spLocks noGrp="1"/>
          </p:cNvSpPr>
          <p:nvPr>
            <p:ph idx="4294967295"/>
          </p:nvPr>
        </p:nvSpPr>
        <p:spPr>
          <a:xfrm>
            <a:off x="381000" y="990600"/>
            <a:ext cx="7848600" cy="4724400"/>
          </a:xfrm>
        </p:spPr>
        <p:txBody>
          <a:bodyPr>
            <a:normAutofit/>
          </a:bodyPr>
          <a:lstStyle/>
          <a:p>
            <a:pPr marL="0" indent="0" eaLnBrk="1" hangingPunct="1">
              <a:lnSpc>
                <a:spcPct val="90000"/>
              </a:lnSpc>
              <a:buFont typeface="Arial" charset="0"/>
              <a:buChar char="•"/>
              <a:defRPr/>
            </a:pPr>
            <a:endParaRPr lang="es-US" dirty="0"/>
          </a:p>
          <a:p>
            <a:r>
              <a:rPr lang="es-US" sz="1400" dirty="0">
                <a:solidFill>
                  <a:schemeClr val="accent1">
                    <a:lumMod val="75000"/>
                  </a:schemeClr>
                </a:solidFill>
                <a:latin typeface="Times New Roman" panose="02020603050405020304" pitchFamily="18" charset="0"/>
                <a:cs typeface="Times New Roman" panose="02020603050405020304" pitchFamily="18" charset="0"/>
              </a:rPr>
              <a:t>Si su exención de capacitación se termina, debe estar inscrito en una capacitación antes del lunes de la semana que transcurre 30 días después de la semana de terminación de la exención.</a:t>
            </a:r>
          </a:p>
          <a:p>
            <a:endParaRPr lang="es-US" sz="1400" dirty="0">
              <a:solidFill>
                <a:schemeClr val="accent1">
                  <a:lumMod val="75000"/>
                </a:schemeClr>
              </a:solidFill>
              <a:latin typeface="Times New Roman" panose="02020603050405020304" pitchFamily="18" charset="0"/>
              <a:cs typeface="Times New Roman" panose="02020603050405020304" pitchFamily="18" charset="0"/>
            </a:endParaRPr>
          </a:p>
          <a:p>
            <a:r>
              <a:rPr lang="es-US" sz="1400" dirty="0">
                <a:solidFill>
                  <a:schemeClr val="accent1">
                    <a:lumMod val="75000"/>
                  </a:schemeClr>
                </a:solidFill>
                <a:latin typeface="Times New Roman" panose="02020603050405020304" pitchFamily="18" charset="0"/>
                <a:cs typeface="Times New Roman" panose="02020603050405020304" pitchFamily="18" charset="0"/>
              </a:rPr>
              <a:t>Si no cumple con la fecha límite aplicable por razones ajenas, aún puede ser elegible para TRA: </a:t>
            </a:r>
          </a:p>
          <a:p>
            <a:endParaRPr lang="es-US" sz="1400" dirty="0">
              <a:solidFill>
                <a:schemeClr val="accent1">
                  <a:lumMod val="75000"/>
                </a:schemeClr>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es-US" sz="1400" dirty="0">
                <a:solidFill>
                  <a:schemeClr val="accent1">
                    <a:lumMod val="75000"/>
                  </a:schemeClr>
                </a:solidFill>
                <a:latin typeface="Times New Roman" panose="02020603050405020304" pitchFamily="18" charset="0"/>
                <a:cs typeface="Times New Roman" panose="02020603050405020304" pitchFamily="18" charset="0"/>
              </a:rPr>
              <a:t>Argumentando una buena causa por la presentación tardía o una causa justificable debido a circunstancias imprevistas, como una emergencia de salud.</a:t>
            </a:r>
          </a:p>
          <a:p>
            <a:pPr marL="0" indent="0">
              <a:buNone/>
            </a:pPr>
            <a:endParaRPr lang="es-US" sz="1400" dirty="0">
              <a:solidFill>
                <a:schemeClr val="accent1">
                  <a:lumMod val="75000"/>
                </a:schemeClr>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es-US" sz="1400" dirty="0">
                <a:solidFill>
                  <a:schemeClr val="accent1">
                    <a:lumMod val="75000"/>
                  </a:schemeClr>
                </a:solidFill>
                <a:latin typeface="Times New Roman" panose="02020603050405020304" pitchFamily="18" charset="0"/>
                <a:cs typeface="Times New Roman" panose="02020603050405020304" pitchFamily="18" charset="0"/>
              </a:rPr>
              <a:t>Reiniciando el proceso como miembro de un elemento de reserva después del servicio militar activo o el servicio de la Guardia Nacional a tiempo completo.</a:t>
            </a:r>
          </a:p>
          <a:p>
            <a:pPr marL="0" indent="0">
              <a:buNone/>
            </a:pPr>
            <a:endParaRPr lang="es-US" sz="1400"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6809030" y="5943600"/>
            <a:ext cx="2334970" cy="841321"/>
          </a:xfrm>
          <a:prstGeom prst="rect">
            <a:avLst/>
          </a:prstGeom>
        </p:spPr>
      </p:pic>
      <p:pic>
        <p:nvPicPr>
          <p:cNvPr id="2" name="Picture 1"/>
          <p:cNvPicPr>
            <a:picLocks noChangeAspect="1"/>
          </p:cNvPicPr>
          <p:nvPr/>
        </p:nvPicPr>
        <p:blipFill>
          <a:blip r:embed="rId4"/>
          <a:stretch>
            <a:fillRect/>
          </a:stretch>
        </p:blipFill>
        <p:spPr>
          <a:xfrm>
            <a:off x="609600" y="381000"/>
            <a:ext cx="1255885" cy="829128"/>
          </a:xfrm>
          <a:prstGeom prst="rect">
            <a:avLst/>
          </a:prstGeom>
        </p:spPr>
      </p:pic>
      <p:pic>
        <p:nvPicPr>
          <p:cNvPr id="4" name="Picture 3"/>
          <p:cNvPicPr>
            <a:picLocks noChangeAspect="1"/>
          </p:cNvPicPr>
          <p:nvPr/>
        </p:nvPicPr>
        <p:blipFill>
          <a:blip r:embed="rId5"/>
          <a:stretch>
            <a:fillRect/>
          </a:stretch>
        </p:blipFill>
        <p:spPr>
          <a:xfrm>
            <a:off x="5866855" y="790619"/>
            <a:ext cx="1274174" cy="347502"/>
          </a:xfrm>
          <a:prstGeom prst="rect">
            <a:avLst/>
          </a:prstGeom>
        </p:spPr>
      </p:pic>
      <p:sp>
        <p:nvSpPr>
          <p:cNvPr id="7" name="TextBox 6">
            <a:extLst>
              <a:ext uri="{FF2B5EF4-FFF2-40B4-BE49-F238E27FC236}">
                <a16:creationId xmlns:a16="http://schemas.microsoft.com/office/drawing/2014/main" id="{30CC6B05-1E32-4FCA-A917-6178A5C9C7AB}"/>
              </a:ext>
            </a:extLst>
          </p:cNvPr>
          <p:cNvSpPr txBox="1"/>
          <p:nvPr/>
        </p:nvSpPr>
        <p:spPr>
          <a:xfrm>
            <a:off x="1981200" y="218095"/>
            <a:ext cx="6019800" cy="769441"/>
          </a:xfrm>
          <a:prstGeom prst="rect">
            <a:avLst/>
          </a:prstGeom>
          <a:noFill/>
        </p:spPr>
        <p:txBody>
          <a:bodyPr wrap="square" rtlCol="0">
            <a:spAutoFit/>
          </a:bodyPr>
          <a:lstStyle/>
          <a:p>
            <a:r>
              <a:rPr lang="es-ES_tradnl" sz="2200" dirty="0">
                <a:solidFill>
                  <a:schemeClr val="accent5">
                    <a:lumMod val="50000"/>
                  </a:schemeClr>
                </a:solidFill>
                <a:effectLst/>
                <a:latin typeface="Times New Roman" panose="02020603050405020304" pitchFamily="18" charset="0"/>
                <a:ea typeface="Times New Roman" panose="02020603050405020304" pitchFamily="18" charset="0"/>
              </a:rPr>
              <a:t>Subsidio de Reajuste Comercial (</a:t>
            </a:r>
            <a:r>
              <a:rPr lang="es-ES_tradnl" sz="2200" dirty="0" err="1">
                <a:solidFill>
                  <a:schemeClr val="accent5">
                    <a:lumMod val="50000"/>
                  </a:schemeClr>
                </a:solidFill>
                <a:effectLst/>
                <a:latin typeface="Times New Roman" panose="02020603050405020304" pitchFamily="18" charset="0"/>
                <a:ea typeface="Times New Roman" panose="02020603050405020304" pitchFamily="18" charset="0"/>
              </a:rPr>
              <a:t>Trade</a:t>
            </a:r>
            <a:r>
              <a:rPr lang="es-ES_tradnl" sz="2200" dirty="0">
                <a:solidFill>
                  <a:schemeClr val="accent5">
                    <a:lumMod val="50000"/>
                  </a:schemeClr>
                </a:solidFill>
                <a:effectLst/>
                <a:latin typeface="Times New Roman" panose="02020603050405020304" pitchFamily="18" charset="0"/>
                <a:ea typeface="Times New Roman" panose="02020603050405020304" pitchFamily="18" charset="0"/>
              </a:rPr>
              <a:t> </a:t>
            </a:r>
            <a:r>
              <a:rPr lang="es-ES_tradnl" sz="2200" dirty="0" err="1">
                <a:solidFill>
                  <a:schemeClr val="accent5">
                    <a:lumMod val="50000"/>
                  </a:schemeClr>
                </a:solidFill>
                <a:effectLst/>
                <a:latin typeface="Times New Roman" panose="02020603050405020304" pitchFamily="18" charset="0"/>
                <a:ea typeface="Times New Roman" panose="02020603050405020304" pitchFamily="18" charset="0"/>
              </a:rPr>
              <a:t>Readjustment</a:t>
            </a:r>
            <a:r>
              <a:rPr lang="es-ES_tradnl" sz="2200" dirty="0">
                <a:solidFill>
                  <a:schemeClr val="accent5">
                    <a:lumMod val="50000"/>
                  </a:schemeClr>
                </a:solidFill>
                <a:effectLst/>
                <a:latin typeface="Times New Roman" panose="02020603050405020304" pitchFamily="18" charset="0"/>
                <a:ea typeface="Times New Roman" panose="02020603050405020304" pitchFamily="18" charset="0"/>
              </a:rPr>
              <a:t> </a:t>
            </a:r>
            <a:r>
              <a:rPr lang="es-ES_tradnl" sz="2200" dirty="0" err="1">
                <a:solidFill>
                  <a:schemeClr val="accent5">
                    <a:lumMod val="50000"/>
                  </a:schemeClr>
                </a:solidFill>
                <a:effectLst/>
                <a:latin typeface="Times New Roman" panose="02020603050405020304" pitchFamily="18" charset="0"/>
                <a:ea typeface="Times New Roman" panose="02020603050405020304" pitchFamily="18" charset="0"/>
              </a:rPr>
              <a:t>Allowance</a:t>
            </a:r>
            <a:r>
              <a:rPr lang="es-ES_tradnl" sz="2200" dirty="0">
                <a:solidFill>
                  <a:schemeClr val="accent5">
                    <a:lumMod val="50000"/>
                  </a:schemeClr>
                </a:solidFill>
                <a:effectLst/>
                <a:latin typeface="Times New Roman" panose="02020603050405020304" pitchFamily="18" charset="0"/>
                <a:ea typeface="Times New Roman" panose="02020603050405020304" pitchFamily="18" charset="0"/>
              </a:rPr>
              <a:t>, TRA)</a:t>
            </a:r>
            <a:endParaRPr lang="en-US" sz="2200" dirty="0">
              <a:solidFill>
                <a:schemeClr val="accent5">
                  <a:lumMod val="50000"/>
                </a:schemeClr>
              </a:solidFill>
            </a:endParaRPr>
          </a:p>
        </p:txBody>
      </p:sp>
    </p:spTree>
    <p:extLst>
      <p:ext uri="{BB962C8B-B14F-4D97-AF65-F5344CB8AC3E}">
        <p14:creationId xmlns:p14="http://schemas.microsoft.com/office/powerpoint/2010/main" val="3381594828"/>
      </p:ext>
    </p:extLst>
  </p:cSld>
  <p:clrMapOvr>
    <a:masterClrMapping/>
  </p:clrMapOvr>
  <p:transition>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4"/>
          <p:cNvSpPr>
            <a:spLocks noGrp="1"/>
          </p:cNvSpPr>
          <p:nvPr>
            <p:ph idx="4294967295"/>
          </p:nvPr>
        </p:nvSpPr>
        <p:spPr>
          <a:xfrm>
            <a:off x="381000" y="1700865"/>
            <a:ext cx="7848600" cy="4495800"/>
          </a:xfrm>
        </p:spPr>
        <p:txBody>
          <a:bodyPr>
            <a:normAutofit fontScale="32500" lnSpcReduction="20000"/>
          </a:bodyPr>
          <a:lstStyle/>
          <a:p>
            <a:pPr marL="0" indent="0" eaLnBrk="1" hangingPunct="1">
              <a:lnSpc>
                <a:spcPct val="90000"/>
              </a:lnSpc>
              <a:buFont typeface="Arial" charset="0"/>
              <a:buChar char="•"/>
              <a:defRPr/>
            </a:pPr>
            <a:endParaRPr lang="es-US" dirty="0"/>
          </a:p>
          <a:p>
            <a:r>
              <a:rPr lang="es-US" sz="3300" dirty="0">
                <a:solidFill>
                  <a:schemeClr val="accent1">
                    <a:lumMod val="75000"/>
                  </a:schemeClr>
                </a:solidFill>
                <a:latin typeface="Times New Roman" panose="02020603050405020304" pitchFamily="18" charset="0"/>
                <a:cs typeface="Times New Roman" panose="02020603050405020304" pitchFamily="18" charset="0"/>
              </a:rPr>
              <a:t>Las solicitudes de pagos de TRA se presentan por correo, no por teléfono o Internet, por lo que la entrega del pago puede tardar más que el seguro de desempleo regular.</a:t>
            </a:r>
          </a:p>
          <a:p>
            <a:pPr marL="0" indent="0">
              <a:buNone/>
            </a:pPr>
            <a:endParaRPr lang="es-US" sz="3300" dirty="0">
              <a:solidFill>
                <a:schemeClr val="accent1">
                  <a:lumMod val="75000"/>
                </a:schemeClr>
              </a:solidFill>
              <a:latin typeface="Times New Roman" panose="02020603050405020304" pitchFamily="18" charset="0"/>
              <a:cs typeface="Times New Roman" panose="02020603050405020304" pitchFamily="18" charset="0"/>
            </a:endParaRPr>
          </a:p>
          <a:p>
            <a:r>
              <a:rPr lang="es-US" sz="3300" dirty="0">
                <a:solidFill>
                  <a:schemeClr val="accent1">
                    <a:lumMod val="75000"/>
                  </a:schemeClr>
                </a:solidFill>
                <a:latin typeface="Times New Roman" panose="02020603050405020304" pitchFamily="18" charset="0"/>
                <a:cs typeface="Times New Roman" panose="02020603050405020304" pitchFamily="18" charset="0"/>
              </a:rPr>
              <a:t>Cada reclamación semanal de TRA debe ir acompañada de un documento adicional para la emisión del pago: </a:t>
            </a:r>
          </a:p>
          <a:p>
            <a:pPr marL="342900" indent="-342900">
              <a:buFont typeface="+mj-lt"/>
              <a:buAutoNum type="alphaLcParenR"/>
            </a:pPr>
            <a:r>
              <a:rPr lang="es-US" sz="3300" dirty="0">
                <a:solidFill>
                  <a:schemeClr val="accent1">
                    <a:lumMod val="75000"/>
                  </a:schemeClr>
                </a:solidFill>
                <a:latin typeface="Times New Roman" panose="02020603050405020304" pitchFamily="18" charset="0"/>
                <a:cs typeface="Times New Roman" panose="02020603050405020304" pitchFamily="18" charset="0"/>
              </a:rPr>
              <a:t>Si se encuentra en una capacitación aprobada por TAA, un formulario de orden de pago de capacitación quincenal que debe ser completado por el proveedor de la capacitación y firmado por usted para la certificación. </a:t>
            </a:r>
          </a:p>
          <a:p>
            <a:pPr marL="342900" indent="-342900">
              <a:buFont typeface="+mj-lt"/>
              <a:buAutoNum type="alphaLcParenR"/>
            </a:pPr>
            <a:r>
              <a:rPr lang="es-US" sz="3300" dirty="0">
                <a:solidFill>
                  <a:schemeClr val="accent1">
                    <a:lumMod val="75000"/>
                  </a:schemeClr>
                </a:solidFill>
                <a:latin typeface="Times New Roman" panose="02020603050405020304" pitchFamily="18" charset="0"/>
                <a:cs typeface="Times New Roman" panose="02020603050405020304" pitchFamily="18" charset="0"/>
              </a:rPr>
              <a:t>Si tiene una exención de capacitación o ha completado la capacitación, los detalles sobre sus esfuerzos de búsqueda laboral se registrarán en un formulario quincenal de orden de pago de búsqueda de empleo que debe mostrar un mínimo de tres (3) búsquedas de empleo por semana con detalles.</a:t>
            </a:r>
          </a:p>
          <a:p>
            <a:pPr marL="342900" indent="-342900">
              <a:buFont typeface="+mj-lt"/>
              <a:buAutoNum type="alphaLcParenR"/>
            </a:pPr>
            <a:endParaRPr lang="es-US" sz="1500" dirty="0">
              <a:solidFill>
                <a:schemeClr val="accent1">
                  <a:lumMod val="75000"/>
                </a:schemeClr>
              </a:solidFill>
              <a:latin typeface="Times New Roman" panose="02020603050405020304" pitchFamily="18" charset="0"/>
              <a:cs typeface="Times New Roman" panose="02020603050405020304" pitchFamily="18" charset="0"/>
            </a:endParaRPr>
          </a:p>
          <a:p>
            <a:pPr marL="342900" indent="-342900">
              <a:buFont typeface="+mj-lt"/>
              <a:buAutoNum type="alphaLcParenR"/>
            </a:pPr>
            <a:endParaRPr lang="es-US" sz="1500" dirty="0">
              <a:solidFill>
                <a:schemeClr val="accent1">
                  <a:lumMod val="75000"/>
                </a:schemeClr>
              </a:solidFill>
              <a:latin typeface="Times New Roman" panose="02020603050405020304" pitchFamily="18" charset="0"/>
              <a:cs typeface="Times New Roman" panose="02020603050405020304" pitchFamily="18" charset="0"/>
            </a:endParaRPr>
          </a:p>
          <a:p>
            <a:r>
              <a:rPr lang="es-US" sz="3500" dirty="0">
                <a:solidFill>
                  <a:schemeClr val="accent1">
                    <a:lumMod val="75000"/>
                  </a:schemeClr>
                </a:solidFill>
                <a:latin typeface="Times New Roman" panose="02020603050405020304" pitchFamily="18" charset="0"/>
                <a:cs typeface="Times New Roman" panose="02020603050405020304" pitchFamily="18" charset="0"/>
              </a:rPr>
              <a:t>Los detalles adicionales, incluidas las excepciones limitadas a esta fecha límite, se le explicarán minuciosamente durante la sesión de admisión comercial grupal. </a:t>
            </a:r>
          </a:p>
          <a:p>
            <a:pPr marL="0" indent="0">
              <a:buNone/>
            </a:pPr>
            <a:endParaRPr lang="es-US" sz="3500" dirty="0">
              <a:solidFill>
                <a:schemeClr val="accent1">
                  <a:lumMod val="75000"/>
                </a:schemeClr>
              </a:solidFill>
              <a:latin typeface="Times New Roman" panose="02020603050405020304" pitchFamily="18" charset="0"/>
              <a:cs typeface="Times New Roman" panose="02020603050405020304" pitchFamily="18" charset="0"/>
            </a:endParaRPr>
          </a:p>
          <a:p>
            <a:r>
              <a:rPr lang="es-US" sz="3500" dirty="0">
                <a:solidFill>
                  <a:schemeClr val="accent1">
                    <a:lumMod val="75000"/>
                  </a:schemeClr>
                </a:solidFill>
                <a:latin typeface="Times New Roman" panose="02020603050405020304" pitchFamily="18" charset="0"/>
                <a:cs typeface="Times New Roman" panose="02020603050405020304" pitchFamily="18" charset="0"/>
              </a:rPr>
              <a:t>Durante la sesión de admisión comercial grupal, se le dará a conocer verbalmente la fecha límite de capacitación y se le pedirá que coloque esa fecha en varios documentos.  Además, le solicitaremos que coloque la fecha en su calendario, refrigerador, etc. para asegurarse de que no pierda esta importante fecha límite para la elegibilidad. </a:t>
            </a:r>
          </a:p>
          <a:p>
            <a:pPr marL="0" indent="0">
              <a:buNone/>
            </a:pPr>
            <a:endParaRPr lang="es-US" sz="2300" dirty="0">
              <a:solidFill>
                <a:schemeClr val="accent1">
                  <a:lumMod val="75000"/>
                </a:schemeClr>
              </a:solidFill>
              <a:latin typeface="Times New Roman" panose="02020603050405020304" pitchFamily="18" charset="0"/>
              <a:cs typeface="Times New Roman" panose="02020603050405020304" pitchFamily="18" charset="0"/>
            </a:endParaRPr>
          </a:p>
          <a:p>
            <a:pPr marL="0" indent="0">
              <a:buNone/>
            </a:pPr>
            <a:endParaRPr lang="es-US" sz="2300" dirty="0">
              <a:solidFill>
                <a:schemeClr val="accent1">
                  <a:lumMod val="75000"/>
                </a:schemeClr>
              </a:solidFill>
              <a:latin typeface="Times New Roman" panose="02020603050405020304" pitchFamily="18" charset="0"/>
              <a:cs typeface="Times New Roman" panose="02020603050405020304" pitchFamily="18" charset="0"/>
            </a:endParaRPr>
          </a:p>
          <a:p>
            <a:endParaRPr lang="es-US" sz="1500" b="1" dirty="0">
              <a:solidFill>
                <a:schemeClr val="accent1">
                  <a:lumMod val="75000"/>
                </a:schemeClr>
              </a:solidFill>
              <a:latin typeface="Times New Roman" panose="02020603050405020304" pitchFamily="18" charset="0"/>
              <a:cs typeface="Times New Roman" panose="02020603050405020304" pitchFamily="18" charset="0"/>
            </a:endParaRPr>
          </a:p>
          <a:p>
            <a:pPr marL="0" indent="0">
              <a:buNone/>
            </a:pPr>
            <a:endParaRPr lang="es-US" sz="1500" b="1" dirty="0">
              <a:solidFill>
                <a:schemeClr val="accent1">
                  <a:lumMod val="75000"/>
                </a:schemeClr>
              </a:solidFill>
              <a:latin typeface="Times New Roman" panose="02020603050405020304" pitchFamily="18" charset="0"/>
              <a:cs typeface="Times New Roman" panose="02020603050405020304" pitchFamily="18" charset="0"/>
            </a:endParaRPr>
          </a:p>
          <a:p>
            <a:pPr marL="0" indent="0" eaLnBrk="1" hangingPunct="1">
              <a:lnSpc>
                <a:spcPct val="80000"/>
              </a:lnSpc>
              <a:buFont typeface="Wingdings" pitchFamily="2" charset="2"/>
              <a:buNone/>
              <a:defRPr/>
            </a:pPr>
            <a:r>
              <a:rPr lang="en-US" sz="2500" dirty="0"/>
              <a:t/>
            </a:r>
            <a:br>
              <a:rPr lang="en-US" sz="2500" dirty="0"/>
            </a:br>
            <a:endParaRPr lang="es-US" sz="2500" dirty="0"/>
          </a:p>
        </p:txBody>
      </p:sp>
      <p:pic>
        <p:nvPicPr>
          <p:cNvPr id="5" name="Picture 4"/>
          <p:cNvPicPr>
            <a:picLocks noChangeAspect="1"/>
          </p:cNvPicPr>
          <p:nvPr/>
        </p:nvPicPr>
        <p:blipFill>
          <a:blip r:embed="rId3"/>
          <a:stretch>
            <a:fillRect/>
          </a:stretch>
        </p:blipFill>
        <p:spPr>
          <a:xfrm>
            <a:off x="6809030" y="5943600"/>
            <a:ext cx="2334970" cy="841321"/>
          </a:xfrm>
          <a:prstGeom prst="rect">
            <a:avLst/>
          </a:prstGeom>
        </p:spPr>
      </p:pic>
      <p:pic>
        <p:nvPicPr>
          <p:cNvPr id="2" name="Picture 1"/>
          <p:cNvPicPr>
            <a:picLocks noChangeAspect="1"/>
          </p:cNvPicPr>
          <p:nvPr/>
        </p:nvPicPr>
        <p:blipFill>
          <a:blip r:embed="rId4"/>
          <a:stretch>
            <a:fillRect/>
          </a:stretch>
        </p:blipFill>
        <p:spPr>
          <a:xfrm>
            <a:off x="5852340" y="813785"/>
            <a:ext cx="1274174" cy="347502"/>
          </a:xfrm>
          <a:prstGeom prst="rect">
            <a:avLst/>
          </a:prstGeom>
        </p:spPr>
      </p:pic>
      <p:pic>
        <p:nvPicPr>
          <p:cNvPr id="3" name="Picture 2"/>
          <p:cNvPicPr>
            <a:picLocks noChangeAspect="1"/>
          </p:cNvPicPr>
          <p:nvPr/>
        </p:nvPicPr>
        <p:blipFill>
          <a:blip r:embed="rId5"/>
          <a:stretch>
            <a:fillRect/>
          </a:stretch>
        </p:blipFill>
        <p:spPr>
          <a:xfrm>
            <a:off x="609600" y="390072"/>
            <a:ext cx="1255885" cy="829128"/>
          </a:xfrm>
          <a:prstGeom prst="rect">
            <a:avLst/>
          </a:prstGeom>
        </p:spPr>
      </p:pic>
      <p:sp>
        <p:nvSpPr>
          <p:cNvPr id="7" name="TextBox 6">
            <a:extLst>
              <a:ext uri="{FF2B5EF4-FFF2-40B4-BE49-F238E27FC236}">
                <a16:creationId xmlns:a16="http://schemas.microsoft.com/office/drawing/2014/main" id="{3778E668-C339-4B9E-8E47-D7FF845AF75A}"/>
              </a:ext>
            </a:extLst>
          </p:cNvPr>
          <p:cNvSpPr txBox="1"/>
          <p:nvPr/>
        </p:nvSpPr>
        <p:spPr>
          <a:xfrm>
            <a:off x="1981200" y="218095"/>
            <a:ext cx="5638800" cy="769441"/>
          </a:xfrm>
          <a:prstGeom prst="rect">
            <a:avLst/>
          </a:prstGeom>
          <a:noFill/>
        </p:spPr>
        <p:txBody>
          <a:bodyPr wrap="square" rtlCol="0">
            <a:spAutoFit/>
          </a:bodyPr>
          <a:lstStyle/>
          <a:p>
            <a:r>
              <a:rPr lang="es-ES_tradnl" sz="2200" dirty="0">
                <a:solidFill>
                  <a:schemeClr val="accent5">
                    <a:lumMod val="50000"/>
                  </a:schemeClr>
                </a:solidFill>
                <a:effectLst/>
                <a:latin typeface="Times New Roman" panose="02020603050405020304" pitchFamily="18" charset="0"/>
                <a:ea typeface="Times New Roman" panose="02020603050405020304" pitchFamily="18" charset="0"/>
              </a:rPr>
              <a:t>Subsidio de Reajuste Comercial (</a:t>
            </a:r>
            <a:r>
              <a:rPr lang="es-ES_tradnl" sz="2200" dirty="0" err="1">
                <a:solidFill>
                  <a:schemeClr val="accent5">
                    <a:lumMod val="50000"/>
                  </a:schemeClr>
                </a:solidFill>
                <a:effectLst/>
                <a:latin typeface="Times New Roman" panose="02020603050405020304" pitchFamily="18" charset="0"/>
                <a:ea typeface="Times New Roman" panose="02020603050405020304" pitchFamily="18" charset="0"/>
              </a:rPr>
              <a:t>Trade</a:t>
            </a:r>
            <a:r>
              <a:rPr lang="es-ES_tradnl" sz="2200" dirty="0">
                <a:solidFill>
                  <a:schemeClr val="accent5">
                    <a:lumMod val="50000"/>
                  </a:schemeClr>
                </a:solidFill>
                <a:effectLst/>
                <a:latin typeface="Times New Roman" panose="02020603050405020304" pitchFamily="18" charset="0"/>
                <a:ea typeface="Times New Roman" panose="02020603050405020304" pitchFamily="18" charset="0"/>
              </a:rPr>
              <a:t> </a:t>
            </a:r>
            <a:r>
              <a:rPr lang="es-ES_tradnl" sz="2200" dirty="0" err="1">
                <a:solidFill>
                  <a:schemeClr val="accent5">
                    <a:lumMod val="50000"/>
                  </a:schemeClr>
                </a:solidFill>
                <a:effectLst/>
                <a:latin typeface="Times New Roman" panose="02020603050405020304" pitchFamily="18" charset="0"/>
                <a:ea typeface="Times New Roman" panose="02020603050405020304" pitchFamily="18" charset="0"/>
              </a:rPr>
              <a:t>Readjustment</a:t>
            </a:r>
            <a:r>
              <a:rPr lang="es-ES_tradnl" sz="2200" dirty="0">
                <a:solidFill>
                  <a:schemeClr val="accent5">
                    <a:lumMod val="50000"/>
                  </a:schemeClr>
                </a:solidFill>
                <a:effectLst/>
                <a:latin typeface="Times New Roman" panose="02020603050405020304" pitchFamily="18" charset="0"/>
                <a:ea typeface="Times New Roman" panose="02020603050405020304" pitchFamily="18" charset="0"/>
              </a:rPr>
              <a:t> </a:t>
            </a:r>
            <a:r>
              <a:rPr lang="es-ES_tradnl" sz="2200" dirty="0" err="1">
                <a:solidFill>
                  <a:schemeClr val="accent5">
                    <a:lumMod val="50000"/>
                  </a:schemeClr>
                </a:solidFill>
                <a:effectLst/>
                <a:latin typeface="Times New Roman" panose="02020603050405020304" pitchFamily="18" charset="0"/>
                <a:ea typeface="Times New Roman" panose="02020603050405020304" pitchFamily="18" charset="0"/>
              </a:rPr>
              <a:t>Allowance</a:t>
            </a:r>
            <a:r>
              <a:rPr lang="es-ES_tradnl" sz="2200" dirty="0">
                <a:solidFill>
                  <a:schemeClr val="accent5">
                    <a:lumMod val="50000"/>
                  </a:schemeClr>
                </a:solidFill>
                <a:effectLst/>
                <a:latin typeface="Times New Roman" panose="02020603050405020304" pitchFamily="18" charset="0"/>
                <a:ea typeface="Times New Roman" panose="02020603050405020304" pitchFamily="18" charset="0"/>
              </a:rPr>
              <a:t>, TRA)</a:t>
            </a:r>
            <a:endParaRPr lang="en-US" sz="2200" dirty="0">
              <a:solidFill>
                <a:schemeClr val="accent5">
                  <a:lumMod val="50000"/>
                </a:schemeClr>
              </a:solidFill>
            </a:endParaRPr>
          </a:p>
        </p:txBody>
      </p:sp>
    </p:spTree>
    <p:extLst>
      <p:ext uri="{BB962C8B-B14F-4D97-AF65-F5344CB8AC3E}">
        <p14:creationId xmlns:p14="http://schemas.microsoft.com/office/powerpoint/2010/main" val="2272695736"/>
      </p:ext>
    </p:extLst>
  </p:cSld>
  <p:clrMapOvr>
    <a:masterClrMapping/>
  </p:clrMapOvr>
  <p:transition>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4"/>
          <p:cNvSpPr>
            <a:spLocks noGrp="1"/>
          </p:cNvSpPr>
          <p:nvPr>
            <p:ph idx="4294967295"/>
          </p:nvPr>
        </p:nvSpPr>
        <p:spPr>
          <a:xfrm>
            <a:off x="383309" y="1371599"/>
            <a:ext cx="8763000" cy="5257801"/>
          </a:xfrm>
        </p:spPr>
        <p:txBody>
          <a:bodyPr>
            <a:normAutofit fontScale="25000" lnSpcReduction="20000"/>
          </a:bodyPr>
          <a:lstStyle/>
          <a:p>
            <a:pPr marL="0" indent="0" eaLnBrk="1" hangingPunct="1">
              <a:lnSpc>
                <a:spcPct val="80000"/>
              </a:lnSpc>
              <a:buFont typeface="Wingdings" pitchFamily="2" charset="2"/>
              <a:buNone/>
              <a:defRPr/>
            </a:pPr>
            <a:endParaRPr lang="es-US" sz="2500" dirty="0"/>
          </a:p>
          <a:p>
            <a:pPr marL="0" indent="0">
              <a:buNone/>
            </a:pPr>
            <a:r>
              <a:rPr lang="es-US" sz="4800" dirty="0">
                <a:latin typeface="Times New Roman" panose="02020603050405020304" pitchFamily="18" charset="0"/>
                <a:cs typeface="Times New Roman" panose="02020603050405020304" pitchFamily="18" charset="0"/>
              </a:rPr>
              <a:t>La fecha límite de inscripción durante la capacitación puede exceptuarse solo si la inscripción durante la capacitación no es factible o</a:t>
            </a:r>
          </a:p>
          <a:p>
            <a:pPr marL="0" indent="0">
              <a:buNone/>
            </a:pPr>
            <a:r>
              <a:rPr lang="es-US" sz="4800" dirty="0">
                <a:latin typeface="Times New Roman" panose="02020603050405020304" pitchFamily="18" charset="0"/>
                <a:cs typeface="Times New Roman" panose="02020603050405020304" pitchFamily="18" charset="0"/>
              </a:rPr>
              <a:t>apropiada por una o más de las siguientes razones:</a:t>
            </a:r>
          </a:p>
          <a:p>
            <a:pPr marL="0" indent="0">
              <a:buNone/>
            </a:pPr>
            <a:endParaRPr lang="es-US" sz="4800" dirty="0">
              <a:latin typeface="Times New Roman" panose="02020603050405020304" pitchFamily="18" charset="0"/>
              <a:cs typeface="Times New Roman" panose="02020603050405020304" pitchFamily="18" charset="0"/>
            </a:endParaRPr>
          </a:p>
          <a:p>
            <a:r>
              <a:rPr lang="es-US" sz="4800" b="1" dirty="0">
                <a:latin typeface="Times New Roman" panose="02020603050405020304" pitchFamily="18" charset="0"/>
                <a:cs typeface="Times New Roman" panose="02020603050405020304" pitchFamily="18" charset="0"/>
              </a:rPr>
              <a:t>Salud</a:t>
            </a:r>
            <a:r>
              <a:rPr lang="es-US" sz="4800" dirty="0">
                <a:latin typeface="Times New Roman" panose="02020603050405020304" pitchFamily="18" charset="0"/>
                <a:cs typeface="Times New Roman" panose="02020603050405020304" pitchFamily="18" charset="0"/>
              </a:rPr>
              <a:t>: no puede participar o completar la capacitación por razones de salud. (Esto no lo exime de los requisitos relacionados con la disponibilidad para trabajar, la búsqueda laboral activa o negarse a aceptar trabajo bajo las leyes federales o estatales de compensación por desempleo).</a:t>
            </a:r>
          </a:p>
          <a:p>
            <a:pPr marL="0" indent="0">
              <a:buNone/>
            </a:pPr>
            <a:endParaRPr lang="es-US" sz="4800" dirty="0">
              <a:latin typeface="Times New Roman" panose="02020603050405020304" pitchFamily="18" charset="0"/>
              <a:cs typeface="Times New Roman" panose="02020603050405020304" pitchFamily="18" charset="0"/>
            </a:endParaRPr>
          </a:p>
          <a:p>
            <a:r>
              <a:rPr lang="es-US" sz="4800" b="1" dirty="0">
                <a:latin typeface="Times New Roman" panose="02020603050405020304" pitchFamily="18" charset="0"/>
                <a:cs typeface="Times New Roman" panose="02020603050405020304" pitchFamily="18" charset="0"/>
              </a:rPr>
              <a:t>Inscripción no disponible</a:t>
            </a:r>
            <a:r>
              <a:rPr lang="es-US" sz="4800" dirty="0">
                <a:latin typeface="Times New Roman" panose="02020603050405020304" pitchFamily="18" charset="0"/>
                <a:cs typeface="Times New Roman" panose="02020603050405020304" pitchFamily="18" charset="0"/>
              </a:rPr>
              <a:t>: la primera fecha de inscripción disponible para una capacitación aprobada es dentro de los 60 días posteriores a la fecha de exención emitida o, si es posterior, existen circunstancias atenuantes para el retraso en la inscripción.</a:t>
            </a:r>
          </a:p>
          <a:p>
            <a:pPr marL="0" indent="0">
              <a:buNone/>
            </a:pPr>
            <a:endParaRPr lang="es-US" sz="4800" dirty="0">
              <a:latin typeface="Times New Roman" panose="02020603050405020304" pitchFamily="18" charset="0"/>
              <a:cs typeface="Times New Roman" panose="02020603050405020304" pitchFamily="18" charset="0"/>
            </a:endParaRPr>
          </a:p>
          <a:p>
            <a:r>
              <a:rPr lang="es-US" sz="4800" b="1" dirty="0">
                <a:latin typeface="Times New Roman" panose="02020603050405020304" pitchFamily="18" charset="0"/>
                <a:cs typeface="Times New Roman" panose="02020603050405020304" pitchFamily="18" charset="0"/>
              </a:rPr>
              <a:t>Capacitación no disponible:</a:t>
            </a:r>
            <a:r>
              <a:rPr lang="es-US" sz="4800" dirty="0">
                <a:latin typeface="Times New Roman" panose="02020603050405020304" pitchFamily="18" charset="0"/>
                <a:cs typeface="Times New Roman" panose="02020603050405020304" pitchFamily="18" charset="0"/>
              </a:rPr>
              <a:t> la capacitación no está razonablemente disponible, la capacitación adecuada a un costo razonable no está disponible o los fondos de capacitación no están disponibles.</a:t>
            </a:r>
          </a:p>
          <a:p>
            <a:pPr marL="0" indent="0" eaLnBrk="1" hangingPunct="1">
              <a:lnSpc>
                <a:spcPct val="80000"/>
              </a:lnSpc>
              <a:buFont typeface="Arial" charset="0"/>
              <a:buNone/>
              <a:defRPr/>
            </a:pPr>
            <a:endParaRPr lang="es-US" sz="4800" dirty="0">
              <a:latin typeface="Times New Roman" panose="02020603050405020304" pitchFamily="18" charset="0"/>
              <a:cs typeface="Times New Roman" panose="02020603050405020304" pitchFamily="18" charset="0"/>
            </a:endParaRPr>
          </a:p>
          <a:p>
            <a:r>
              <a:rPr lang="es-US" sz="4800" dirty="0">
                <a:latin typeface="Times New Roman" panose="02020603050405020304" pitchFamily="18" charset="0"/>
                <a:cs typeface="Times New Roman" panose="02020603050405020304" pitchFamily="18" charset="0"/>
              </a:rPr>
              <a:t>Para que se emita una exención de capacitación se requiere una evaluación inicial completada por el Administrador de Casos Comerciales (TCM) con la colaboración del trabajador afectado por el comercio (TAW). Los resultados de la evaluación inicial determinarán la estrategia de servicio adecuada para que un trabajador afectado por el comercio sea contratado nuevamente.</a:t>
            </a:r>
          </a:p>
          <a:p>
            <a:pPr marL="0" indent="0">
              <a:buNone/>
            </a:pPr>
            <a:endParaRPr lang="es-US" sz="4800" dirty="0">
              <a:latin typeface="Times New Roman" panose="02020603050405020304" pitchFamily="18" charset="0"/>
              <a:cs typeface="Times New Roman" panose="02020603050405020304" pitchFamily="18" charset="0"/>
            </a:endParaRPr>
          </a:p>
          <a:p>
            <a:r>
              <a:rPr lang="es-US" sz="4800" dirty="0">
                <a:latin typeface="Times New Roman" panose="02020603050405020304" pitchFamily="18" charset="0"/>
                <a:cs typeface="Times New Roman" panose="02020603050405020304" pitchFamily="18" charset="0"/>
              </a:rPr>
              <a:t> La evaluación inicial incluye una evaluación de la disponibilidad de empleo adecuado para el trabajador en el mercado laboral local, y debe considerar los siguientes factores: (1) las condiciones del mercado laboral local, incluyendo la tasa de desempleo, las demandas de habilidades de los empleadores locales y los requisitos previos de contratación; (2) las competencias, habilidades y conocimientos del trabajador, en base al empleo y la formación anteriores del trabajador; (3) las competencias transferibles del trabajador que puedan ser de interés para los empleadores; (4) una evaluación de las competencias, aptitudes y habilidades del trabajador (incluyendo las diferencias en las habilidades), así como cualquier necesidad de servicio de apoyo; y (5) cualquier barrera para la recontratación del trabajador.</a:t>
            </a:r>
          </a:p>
          <a:p>
            <a:pPr marL="0" indent="0">
              <a:buNone/>
            </a:pPr>
            <a:r>
              <a:rPr lang="es-US" sz="5600" b="1" dirty="0">
                <a:latin typeface="Times New Roman" panose="02020603050405020304" pitchFamily="18" charset="0"/>
                <a:cs typeface="Times New Roman" panose="02020603050405020304" pitchFamily="18" charset="0"/>
              </a:rPr>
              <a:t>Nota</a:t>
            </a:r>
            <a:r>
              <a:rPr lang="es-US" sz="5600" dirty="0">
                <a:latin typeface="Times New Roman" panose="02020603050405020304" pitchFamily="18" charset="0"/>
                <a:cs typeface="Times New Roman" panose="02020603050405020304" pitchFamily="18" charset="0"/>
              </a:rPr>
              <a:t>: </a:t>
            </a:r>
            <a:r>
              <a:rPr lang="es-US" sz="5600" i="1" dirty="0">
                <a:latin typeface="Times New Roman" panose="02020603050405020304" pitchFamily="18" charset="0"/>
                <a:cs typeface="Times New Roman" panose="02020603050405020304" pitchFamily="18" charset="0"/>
              </a:rPr>
              <a:t>Un trabajador puede rechazar una evaluación, pero debe entender que puede resultar en la denegación de algunos beneficios porque el proceso de evaluación prescrito por TAA documenta la elegibilidad para ciertos beneficios de TAA.</a:t>
            </a:r>
            <a:endParaRPr lang="es-US" sz="5600" dirty="0">
              <a:latin typeface="Times New Roman" panose="02020603050405020304" pitchFamily="18" charset="0"/>
              <a:cs typeface="Times New Roman" panose="02020603050405020304" pitchFamily="18" charset="0"/>
            </a:endParaRPr>
          </a:p>
          <a:p>
            <a:pPr marL="0" indent="0">
              <a:buNone/>
            </a:pPr>
            <a:r>
              <a:rPr lang="es-US" sz="5600" dirty="0">
                <a:latin typeface="Times New Roman" panose="02020603050405020304" pitchFamily="18" charset="0"/>
                <a:cs typeface="Times New Roman" panose="02020603050405020304" pitchFamily="18" charset="0"/>
              </a:rPr>
              <a:t> </a:t>
            </a:r>
          </a:p>
        </p:txBody>
      </p:sp>
      <p:pic>
        <p:nvPicPr>
          <p:cNvPr id="2" name="Picture 1"/>
          <p:cNvPicPr>
            <a:picLocks noChangeAspect="1"/>
          </p:cNvPicPr>
          <p:nvPr/>
        </p:nvPicPr>
        <p:blipFill>
          <a:blip r:embed="rId3"/>
          <a:stretch>
            <a:fillRect/>
          </a:stretch>
        </p:blipFill>
        <p:spPr>
          <a:xfrm>
            <a:off x="381000" y="76200"/>
            <a:ext cx="4832927" cy="1371600"/>
          </a:xfrm>
          <a:prstGeom prst="rect">
            <a:avLst/>
          </a:prstGeom>
        </p:spPr>
      </p:pic>
      <p:pic>
        <p:nvPicPr>
          <p:cNvPr id="4" name="Picture 3"/>
          <p:cNvPicPr>
            <a:picLocks noChangeAspect="1"/>
          </p:cNvPicPr>
          <p:nvPr/>
        </p:nvPicPr>
        <p:blipFill>
          <a:blip r:embed="rId4"/>
          <a:stretch>
            <a:fillRect/>
          </a:stretch>
        </p:blipFill>
        <p:spPr>
          <a:xfrm>
            <a:off x="5032424" y="152400"/>
            <a:ext cx="2971800" cy="1219200"/>
          </a:xfrm>
          <a:prstGeom prst="rect">
            <a:avLst/>
          </a:prstGeom>
        </p:spPr>
      </p:pic>
      <p:pic>
        <p:nvPicPr>
          <p:cNvPr id="5" name="Picture 4"/>
          <p:cNvPicPr>
            <a:picLocks noChangeAspect="1"/>
          </p:cNvPicPr>
          <p:nvPr/>
        </p:nvPicPr>
        <p:blipFill>
          <a:blip r:embed="rId5"/>
          <a:stretch>
            <a:fillRect/>
          </a:stretch>
        </p:blipFill>
        <p:spPr>
          <a:xfrm>
            <a:off x="6809030" y="5943600"/>
            <a:ext cx="2334970" cy="841321"/>
          </a:xfrm>
          <a:prstGeom prst="rect">
            <a:avLst/>
          </a:prstGeom>
        </p:spPr>
      </p:pic>
    </p:spTree>
    <p:extLst>
      <p:ext uri="{BB962C8B-B14F-4D97-AF65-F5344CB8AC3E}">
        <p14:creationId xmlns:p14="http://schemas.microsoft.com/office/powerpoint/2010/main" val="246791596"/>
      </p:ext>
    </p:extLst>
  </p:cSld>
  <p:clrMapOvr>
    <a:masterClrMapping/>
  </p:clrMapOvr>
  <p:transition>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p:cNvSpPr>
          <p:nvPr>
            <p:ph type="title"/>
          </p:nvPr>
        </p:nvSpPr>
        <p:spPr>
          <a:xfrm>
            <a:off x="1143000" y="535709"/>
            <a:ext cx="8229600" cy="531091"/>
          </a:xfrm>
        </p:spPr>
        <p:txBody>
          <a:bodyPr rtlCol="0">
            <a:normAutofit/>
          </a:bodyPr>
          <a:lstStyle/>
          <a:p>
            <a:pPr algn="ctr" eaLnBrk="1" fontAlgn="auto" hangingPunct="1">
              <a:spcAft>
                <a:spcPts val="0"/>
              </a:spcAft>
              <a:defRPr/>
            </a:pPr>
            <a:r>
              <a:rPr lang="es-US" dirty="0">
                <a:solidFill>
                  <a:schemeClr val="tx2">
                    <a:lumMod val="50000"/>
                  </a:schemeClr>
                </a:solidFill>
                <a:latin typeface="Times New Roman" panose="02020603050405020304" pitchFamily="18" charset="0"/>
                <a:cs typeface="Times New Roman" panose="02020603050405020304" pitchFamily="18" charset="0"/>
              </a:rPr>
              <a:t>Capacitación Aprobada por TAA</a:t>
            </a:r>
          </a:p>
        </p:txBody>
      </p:sp>
      <p:pic>
        <p:nvPicPr>
          <p:cNvPr id="14355" name="Picture 19" descr="http://www.ypm.ltd.uk/images/uploads/page_image_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2830" y="2917686"/>
            <a:ext cx="3886200" cy="338340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152400" y="533400"/>
            <a:ext cx="2872989" cy="5768840"/>
          </a:xfrm>
          <a:prstGeom prst="rect">
            <a:avLst/>
          </a:prstGeom>
        </p:spPr>
      </p:pic>
      <p:pic>
        <p:nvPicPr>
          <p:cNvPr id="3" name="Picture 2"/>
          <p:cNvPicPr>
            <a:picLocks noChangeAspect="1"/>
          </p:cNvPicPr>
          <p:nvPr/>
        </p:nvPicPr>
        <p:blipFill>
          <a:blip r:embed="rId5"/>
          <a:stretch>
            <a:fillRect/>
          </a:stretch>
        </p:blipFill>
        <p:spPr>
          <a:xfrm>
            <a:off x="6809030" y="5881579"/>
            <a:ext cx="2334970" cy="841321"/>
          </a:xfrm>
          <a:prstGeom prst="rect">
            <a:avLst/>
          </a:prstGeom>
        </p:spPr>
      </p:pic>
      <p:sp>
        <p:nvSpPr>
          <p:cNvPr id="5" name="TextBox 4">
            <a:extLst>
              <a:ext uri="{FF2B5EF4-FFF2-40B4-BE49-F238E27FC236}">
                <a16:creationId xmlns:a16="http://schemas.microsoft.com/office/drawing/2014/main" id="{32AAD3BE-0FDC-44E1-8019-1189B6EF5718}"/>
              </a:ext>
            </a:extLst>
          </p:cNvPr>
          <p:cNvSpPr txBox="1"/>
          <p:nvPr/>
        </p:nvSpPr>
        <p:spPr>
          <a:xfrm>
            <a:off x="3200400" y="1447800"/>
            <a:ext cx="4800600" cy="1200329"/>
          </a:xfrm>
          <a:prstGeom prst="rect">
            <a:avLst/>
          </a:prstGeom>
          <a:noFill/>
        </p:spPr>
        <p:txBody>
          <a:bodyPr wrap="square" rtlCol="0">
            <a:spAutoFit/>
          </a:bodyPr>
          <a:lstStyle/>
          <a:p>
            <a:r>
              <a:rPr lang="es-ES" dirty="0">
                <a:latin typeface="Times New Roman" panose="02020603050405020304" pitchFamily="18" charset="0"/>
                <a:cs typeface="Times New Roman" panose="02020603050405020304" pitchFamily="18" charset="0"/>
              </a:rPr>
              <a:t>La capacitación debe ser de corta duración de manera que permita regresar al trabajo.</a:t>
            </a:r>
          </a:p>
          <a:p>
            <a:pPr marL="285750" indent="-285750">
              <a:buFont typeface="Arial" panose="020B0604020202020204" pitchFamily="34" charset="0"/>
              <a:buChar char="•"/>
            </a:pPr>
            <a:r>
              <a:rPr lang="es-ES" dirty="0">
                <a:latin typeface="Times New Roman" panose="02020603050405020304" pitchFamily="18" charset="0"/>
                <a:cs typeface="Times New Roman" panose="02020603050405020304" pitchFamily="18" charset="0"/>
              </a:rPr>
              <a:t>se permite un máximo de 130 semanas de capacitación</a:t>
            </a:r>
            <a:endParaRPr lang="en-US"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p:cNvSpPr>
          <p:nvPr>
            <p:ph type="title"/>
          </p:nvPr>
        </p:nvSpPr>
        <p:spPr>
          <a:xfrm>
            <a:off x="176835" y="308735"/>
            <a:ext cx="8308975" cy="523875"/>
          </a:xfrm>
        </p:spPr>
        <p:txBody>
          <a:bodyPr>
            <a:noAutofit/>
          </a:bodyPr>
          <a:lstStyle/>
          <a:p>
            <a:pPr algn="ctr" eaLnBrk="1" fontAlgn="auto" hangingPunct="1">
              <a:spcAft>
                <a:spcPts val="0"/>
              </a:spcAft>
              <a:defRPr/>
            </a:pPr>
            <a:r>
              <a:rPr lang="es-US" sz="1800" b="1" dirty="0">
                <a:solidFill>
                  <a:schemeClr val="tx2">
                    <a:lumMod val="50000"/>
                  </a:schemeClr>
                </a:solidFill>
                <a:latin typeface="Times New Roman" panose="02020603050405020304" pitchFamily="18" charset="0"/>
                <a:cs typeface="Times New Roman" panose="02020603050405020304" pitchFamily="18" charset="0"/>
              </a:rPr>
              <a:t>TAA ofrece diferentes tipos de capacitación disponibles para restituir a un TAW a </a:t>
            </a:r>
            <a:r>
              <a:rPr lang="en-US" sz="1800" b="1" dirty="0">
                <a:solidFill>
                  <a:schemeClr val="tx2">
                    <a:lumMod val="50000"/>
                  </a:schemeClr>
                </a:solidFill>
                <a:latin typeface="Times New Roman" panose="02020603050405020304" pitchFamily="18" charset="0"/>
                <a:cs typeface="Times New Roman" panose="02020603050405020304" pitchFamily="18" charset="0"/>
              </a:rPr>
              <a:t/>
            </a:r>
            <a:br>
              <a:rPr lang="en-US" sz="1800" b="1" dirty="0">
                <a:solidFill>
                  <a:schemeClr val="tx2">
                    <a:lumMod val="50000"/>
                  </a:schemeClr>
                </a:solidFill>
                <a:latin typeface="Times New Roman" panose="02020603050405020304" pitchFamily="18" charset="0"/>
                <a:cs typeface="Times New Roman" panose="02020603050405020304" pitchFamily="18" charset="0"/>
              </a:rPr>
            </a:br>
            <a:r>
              <a:rPr lang="es-US" sz="1800" b="1" dirty="0">
                <a:solidFill>
                  <a:schemeClr val="tx2">
                    <a:lumMod val="50000"/>
                  </a:schemeClr>
                </a:solidFill>
                <a:latin typeface="Times New Roman" panose="02020603050405020304" pitchFamily="18" charset="0"/>
                <a:cs typeface="Times New Roman" panose="02020603050405020304" pitchFamily="18" charset="0"/>
              </a:rPr>
              <a:t>un empleo adecuado. ¡Estos son algunos!</a:t>
            </a:r>
          </a:p>
        </p:txBody>
      </p:sp>
      <p:sp>
        <p:nvSpPr>
          <p:cNvPr id="12291" name="Rectangle 3"/>
          <p:cNvSpPr>
            <a:spLocks noGrp="1"/>
          </p:cNvSpPr>
          <p:nvPr>
            <p:ph idx="1"/>
          </p:nvPr>
        </p:nvSpPr>
        <p:spPr>
          <a:xfrm>
            <a:off x="1336734" y="1467564"/>
            <a:ext cx="7149076" cy="4082284"/>
          </a:xfrm>
        </p:spPr>
        <p:txBody>
          <a:bodyPr>
            <a:normAutofit lnSpcReduction="10000"/>
          </a:bodyPr>
          <a:lstStyle/>
          <a:p>
            <a:pPr eaLnBrk="1" hangingPunct="1">
              <a:lnSpc>
                <a:spcPct val="90000"/>
              </a:lnSpc>
              <a:spcBef>
                <a:spcPct val="0"/>
              </a:spcBef>
              <a:spcAft>
                <a:spcPts val="1200"/>
              </a:spcAft>
              <a:buFontTx/>
              <a:buChar char="•"/>
            </a:pPr>
            <a:r>
              <a:rPr lang="es-US" dirty="0"/>
              <a:t> Capacitación en el trabajo </a:t>
            </a:r>
          </a:p>
          <a:p>
            <a:pPr eaLnBrk="1" hangingPunct="1">
              <a:lnSpc>
                <a:spcPct val="90000"/>
              </a:lnSpc>
              <a:spcBef>
                <a:spcPct val="0"/>
              </a:spcBef>
              <a:spcAft>
                <a:spcPts val="1200"/>
              </a:spcAft>
              <a:buFontTx/>
              <a:buChar char="•"/>
            </a:pPr>
            <a:r>
              <a:rPr lang="es-US" dirty="0"/>
              <a:t>Capacitación personalizada</a:t>
            </a:r>
          </a:p>
          <a:p>
            <a:pPr eaLnBrk="1" hangingPunct="1">
              <a:lnSpc>
                <a:spcPct val="90000"/>
              </a:lnSpc>
              <a:spcBef>
                <a:spcPct val="0"/>
              </a:spcBef>
              <a:spcAft>
                <a:spcPts val="1200"/>
              </a:spcAft>
              <a:buFontTx/>
              <a:buChar char="•"/>
            </a:pPr>
            <a:r>
              <a:rPr lang="es-US" dirty="0"/>
              <a:t>Programas de formación/Aprendizaje basado en el trabajo con componente educativo </a:t>
            </a:r>
          </a:p>
          <a:p>
            <a:pPr eaLnBrk="1" hangingPunct="1">
              <a:lnSpc>
                <a:spcPct val="90000"/>
              </a:lnSpc>
              <a:spcBef>
                <a:spcPct val="0"/>
              </a:spcBef>
              <a:spcAft>
                <a:spcPts val="1200"/>
              </a:spcAft>
              <a:buFontTx/>
              <a:buChar char="•"/>
            </a:pPr>
            <a:r>
              <a:rPr lang="es-US" dirty="0"/>
              <a:t>Aprendizaje en línea (tiene requisitos)</a:t>
            </a:r>
          </a:p>
          <a:p>
            <a:pPr eaLnBrk="1" hangingPunct="1">
              <a:lnSpc>
                <a:spcPct val="90000"/>
              </a:lnSpc>
              <a:spcBef>
                <a:spcPct val="0"/>
              </a:spcBef>
              <a:spcAft>
                <a:spcPts val="1200"/>
              </a:spcAft>
              <a:buFontTx/>
              <a:buChar char="•"/>
            </a:pPr>
            <a:r>
              <a:rPr lang="es-US" dirty="0"/>
              <a:t>Capacitación en el aula/Ocupacional</a:t>
            </a:r>
          </a:p>
          <a:p>
            <a:pPr eaLnBrk="1" hangingPunct="1">
              <a:lnSpc>
                <a:spcPct val="90000"/>
              </a:lnSpc>
              <a:spcBef>
                <a:spcPct val="0"/>
              </a:spcBef>
              <a:spcAft>
                <a:spcPts val="1200"/>
              </a:spcAft>
              <a:buFontTx/>
              <a:buChar char="•"/>
            </a:pPr>
            <a:r>
              <a:rPr lang="es-US" dirty="0"/>
              <a:t>Formación Vocacional/Técnica </a:t>
            </a:r>
          </a:p>
          <a:p>
            <a:pPr eaLnBrk="1" hangingPunct="1">
              <a:lnSpc>
                <a:spcPct val="90000"/>
              </a:lnSpc>
              <a:spcBef>
                <a:spcPct val="0"/>
              </a:spcBef>
              <a:spcAft>
                <a:spcPts val="1200"/>
              </a:spcAft>
              <a:buFontTx/>
              <a:buChar char="•"/>
            </a:pPr>
            <a:r>
              <a:rPr lang="es-US" dirty="0"/>
              <a:t>Capacitación de apoyo para realizar sus cursos de GED o Cursos de Desarrollo </a:t>
            </a:r>
          </a:p>
          <a:p>
            <a:pPr eaLnBrk="1" hangingPunct="1">
              <a:lnSpc>
                <a:spcPct val="90000"/>
              </a:lnSpc>
              <a:spcBef>
                <a:spcPct val="0"/>
              </a:spcBef>
              <a:spcAft>
                <a:spcPts val="1200"/>
              </a:spcAft>
              <a:buFontTx/>
              <a:buChar char="•"/>
            </a:pPr>
            <a:r>
              <a:rPr lang="es-US" dirty="0"/>
              <a:t>Inglés como segunda lengua (ESL)</a:t>
            </a:r>
          </a:p>
          <a:p>
            <a:pPr eaLnBrk="1" hangingPunct="1">
              <a:lnSpc>
                <a:spcPct val="90000"/>
              </a:lnSpc>
              <a:buFont typeface="Wingdings" pitchFamily="2" charset="2"/>
              <a:buNone/>
            </a:pPr>
            <a:endParaRPr lang="es-US" dirty="0"/>
          </a:p>
        </p:txBody>
      </p:sp>
      <p:pic>
        <p:nvPicPr>
          <p:cNvPr id="3" name="Picture 2"/>
          <p:cNvPicPr>
            <a:picLocks noChangeAspect="1"/>
          </p:cNvPicPr>
          <p:nvPr/>
        </p:nvPicPr>
        <p:blipFill>
          <a:blip r:embed="rId3"/>
          <a:stretch>
            <a:fillRect/>
          </a:stretch>
        </p:blipFill>
        <p:spPr>
          <a:xfrm>
            <a:off x="6818266" y="5827739"/>
            <a:ext cx="2334970" cy="841321"/>
          </a:xfrm>
          <a:prstGeom prst="rect">
            <a:avLst/>
          </a:prstGeom>
        </p:spPr>
      </p:pic>
      <p:pic>
        <p:nvPicPr>
          <p:cNvPr id="5" name="Picture 4"/>
          <p:cNvPicPr>
            <a:picLocks noChangeAspect="1"/>
          </p:cNvPicPr>
          <p:nvPr/>
        </p:nvPicPr>
        <p:blipFill>
          <a:blip r:embed="rId4"/>
          <a:stretch>
            <a:fillRect/>
          </a:stretch>
        </p:blipFill>
        <p:spPr>
          <a:xfrm>
            <a:off x="404181" y="3958044"/>
            <a:ext cx="842971" cy="324622"/>
          </a:xfrm>
          <a:prstGeom prst="rect">
            <a:avLst/>
          </a:prstGeom>
        </p:spPr>
      </p:pic>
      <p:pic>
        <p:nvPicPr>
          <p:cNvPr id="6" name="Picture 5"/>
          <p:cNvPicPr>
            <a:picLocks noChangeAspect="1"/>
          </p:cNvPicPr>
          <p:nvPr/>
        </p:nvPicPr>
        <p:blipFill>
          <a:blip r:embed="rId5"/>
          <a:stretch>
            <a:fillRect/>
          </a:stretch>
        </p:blipFill>
        <p:spPr>
          <a:xfrm>
            <a:off x="133680" y="2362064"/>
            <a:ext cx="1125834" cy="361978"/>
          </a:xfrm>
          <a:prstGeom prst="rect">
            <a:avLst/>
          </a:prstGeom>
        </p:spPr>
      </p:pic>
      <p:pic>
        <p:nvPicPr>
          <p:cNvPr id="7" name="Picture 6"/>
          <p:cNvPicPr>
            <a:picLocks noChangeAspect="1"/>
          </p:cNvPicPr>
          <p:nvPr/>
        </p:nvPicPr>
        <p:blipFill>
          <a:blip r:embed="rId6"/>
          <a:stretch>
            <a:fillRect/>
          </a:stretch>
        </p:blipFill>
        <p:spPr>
          <a:xfrm>
            <a:off x="286439" y="2855332"/>
            <a:ext cx="973075" cy="364971"/>
          </a:xfrm>
          <a:prstGeom prst="rect">
            <a:avLst/>
          </a:prstGeom>
        </p:spPr>
      </p:pic>
      <p:pic>
        <p:nvPicPr>
          <p:cNvPr id="8" name="Picture 7"/>
          <p:cNvPicPr>
            <a:picLocks noChangeAspect="1"/>
          </p:cNvPicPr>
          <p:nvPr/>
        </p:nvPicPr>
        <p:blipFill>
          <a:blip r:embed="rId7"/>
          <a:stretch>
            <a:fillRect/>
          </a:stretch>
        </p:blipFill>
        <p:spPr>
          <a:xfrm>
            <a:off x="377191" y="4222593"/>
            <a:ext cx="1022136" cy="656511"/>
          </a:xfrm>
          <a:prstGeom prst="rect">
            <a:avLst/>
          </a:prstGeom>
        </p:spPr>
      </p:pic>
      <p:pic>
        <p:nvPicPr>
          <p:cNvPr id="9" name="Picture 8"/>
          <p:cNvPicPr>
            <a:picLocks noChangeAspect="1"/>
          </p:cNvPicPr>
          <p:nvPr/>
        </p:nvPicPr>
        <p:blipFill>
          <a:blip r:embed="rId8"/>
          <a:stretch>
            <a:fillRect/>
          </a:stretch>
        </p:blipFill>
        <p:spPr>
          <a:xfrm>
            <a:off x="551296" y="4800451"/>
            <a:ext cx="673925" cy="465667"/>
          </a:xfrm>
          <a:prstGeom prst="rect">
            <a:avLst/>
          </a:prstGeom>
        </p:spPr>
      </p:pic>
      <p:pic>
        <p:nvPicPr>
          <p:cNvPr id="10" name="Picture 9"/>
          <p:cNvPicPr>
            <a:picLocks noChangeAspect="1"/>
          </p:cNvPicPr>
          <p:nvPr/>
        </p:nvPicPr>
        <p:blipFill>
          <a:blip r:embed="rId9"/>
          <a:stretch>
            <a:fillRect/>
          </a:stretch>
        </p:blipFill>
        <p:spPr>
          <a:xfrm>
            <a:off x="275988" y="3183949"/>
            <a:ext cx="1099356" cy="620381"/>
          </a:xfrm>
          <a:prstGeom prst="rect">
            <a:avLst/>
          </a:prstGeom>
        </p:spPr>
      </p:pic>
      <p:sp>
        <p:nvSpPr>
          <p:cNvPr id="11" name="TextBox 10"/>
          <p:cNvSpPr txBox="1"/>
          <p:nvPr/>
        </p:nvSpPr>
        <p:spPr>
          <a:xfrm>
            <a:off x="186687" y="3198295"/>
            <a:ext cx="875321" cy="369332"/>
          </a:xfrm>
          <a:prstGeom prst="rect">
            <a:avLst/>
          </a:prstGeom>
          <a:noFill/>
        </p:spPr>
        <p:txBody>
          <a:bodyPr wrap="square" rtlCol="0">
            <a:spAutoFit/>
          </a:bodyPr>
          <a:lstStyle/>
          <a:p>
            <a:r>
              <a:rPr lang="es-US" sz="1200" dirty="0">
                <a:latin typeface="Times New Roman" panose="02020603050405020304" pitchFamily="18" charset="0"/>
                <a:cs typeface="Times New Roman" panose="02020603050405020304" pitchFamily="18" charset="0"/>
              </a:rPr>
              <a:t>Aula</a:t>
            </a:r>
            <a:r>
              <a:rPr lang="es-US" dirty="0"/>
              <a:t> </a:t>
            </a:r>
          </a:p>
        </p:txBody>
      </p:sp>
      <p:pic>
        <p:nvPicPr>
          <p:cNvPr id="12" name="Picture 11"/>
          <p:cNvPicPr>
            <a:picLocks noChangeAspect="1"/>
          </p:cNvPicPr>
          <p:nvPr/>
        </p:nvPicPr>
        <p:blipFill>
          <a:blip r:embed="rId10"/>
          <a:stretch>
            <a:fillRect/>
          </a:stretch>
        </p:blipFill>
        <p:spPr>
          <a:xfrm>
            <a:off x="156669" y="1841730"/>
            <a:ext cx="1102845" cy="370675"/>
          </a:xfrm>
          <a:prstGeom prst="rect">
            <a:avLst/>
          </a:prstGeom>
        </p:spPr>
      </p:pic>
      <p:pic>
        <p:nvPicPr>
          <p:cNvPr id="13" name="Picture 12"/>
          <p:cNvPicPr>
            <a:picLocks noChangeAspect="1"/>
          </p:cNvPicPr>
          <p:nvPr/>
        </p:nvPicPr>
        <p:blipFill>
          <a:blip r:embed="rId11"/>
          <a:stretch>
            <a:fillRect/>
          </a:stretch>
        </p:blipFill>
        <p:spPr>
          <a:xfrm>
            <a:off x="660482" y="1306863"/>
            <a:ext cx="571082" cy="483828"/>
          </a:xfrm>
          <a:prstGeom prst="rect">
            <a:avLst/>
          </a:prstGeom>
        </p:spPr>
      </p:pic>
      <p:sp>
        <p:nvSpPr>
          <p:cNvPr id="2" name="TextBox 1">
            <a:extLst>
              <a:ext uri="{FF2B5EF4-FFF2-40B4-BE49-F238E27FC236}">
                <a16:creationId xmlns:a16="http://schemas.microsoft.com/office/drawing/2014/main" id="{42E607AB-4084-4462-A9AF-00D6EC22603D}"/>
              </a:ext>
            </a:extLst>
          </p:cNvPr>
          <p:cNvSpPr txBox="1"/>
          <p:nvPr/>
        </p:nvSpPr>
        <p:spPr>
          <a:xfrm>
            <a:off x="364491" y="5542448"/>
            <a:ext cx="5795009" cy="1477328"/>
          </a:xfrm>
          <a:prstGeom prst="rect">
            <a:avLst/>
          </a:prstGeom>
          <a:noFill/>
        </p:spPr>
        <p:txBody>
          <a:bodyPr wrap="square" rtlCol="0">
            <a:spAutoFit/>
          </a:bodyPr>
          <a:lstStyle/>
          <a:p>
            <a:r>
              <a:rPr lang="es-ES"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Su plan de capacitación puede incluir varios componentes y tipos de capacitación, pero usted tiene derecho a un solo programa de capacitación y objetivo ocupacional conforme a una única certificación de la Ley Comercial.</a:t>
            </a:r>
            <a:endParaRPr lang="en-US"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cSld>
  <p:clrMapOvr>
    <a:masterClrMapping/>
  </p:clrMapOvr>
  <p:transition>
    <p:rand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1026"/>
          <p:cNvSpPr>
            <a:spLocks noGrp="1"/>
          </p:cNvSpPr>
          <p:nvPr>
            <p:ph type="title"/>
          </p:nvPr>
        </p:nvSpPr>
        <p:spPr>
          <a:xfrm>
            <a:off x="2133600" y="471533"/>
            <a:ext cx="6019800" cy="985411"/>
          </a:xfrm>
        </p:spPr>
        <p:txBody>
          <a:bodyPr>
            <a:normAutofit/>
          </a:bodyPr>
          <a:lstStyle/>
          <a:p>
            <a:pPr eaLnBrk="1" fontAlgn="auto" hangingPunct="1">
              <a:spcAft>
                <a:spcPts val="0"/>
              </a:spcAft>
              <a:defRPr/>
            </a:pPr>
            <a:r>
              <a:rPr lang="es-US" sz="2400" b="1" dirty="0">
                <a:solidFill>
                  <a:schemeClr val="tx2">
                    <a:lumMod val="50000"/>
                  </a:schemeClr>
                </a:solidFill>
                <a:latin typeface="Times New Roman" panose="02020603050405020304" pitchFamily="18" charset="0"/>
                <a:cs typeface="Times New Roman" panose="02020603050405020304" pitchFamily="18" charset="0"/>
              </a:rPr>
              <a:t>Normas/regulaciones de capacitación de TAA para aprobar un plan de capacitación.</a:t>
            </a:r>
          </a:p>
        </p:txBody>
      </p:sp>
      <p:pic>
        <p:nvPicPr>
          <p:cNvPr id="2" name="Picture 1"/>
          <p:cNvPicPr>
            <a:picLocks noChangeAspect="1"/>
          </p:cNvPicPr>
          <p:nvPr/>
        </p:nvPicPr>
        <p:blipFill>
          <a:blip r:embed="rId3"/>
          <a:stretch>
            <a:fillRect/>
          </a:stretch>
        </p:blipFill>
        <p:spPr>
          <a:xfrm>
            <a:off x="357423" y="609601"/>
            <a:ext cx="1776177" cy="1282856"/>
          </a:xfrm>
          <a:prstGeom prst="rect">
            <a:avLst/>
          </a:prstGeom>
        </p:spPr>
      </p:pic>
      <p:pic>
        <p:nvPicPr>
          <p:cNvPr id="7" name="Picture 6"/>
          <p:cNvPicPr>
            <a:picLocks noChangeAspect="1"/>
          </p:cNvPicPr>
          <p:nvPr/>
        </p:nvPicPr>
        <p:blipFill>
          <a:blip r:embed="rId4"/>
          <a:stretch>
            <a:fillRect/>
          </a:stretch>
        </p:blipFill>
        <p:spPr>
          <a:xfrm>
            <a:off x="6776703" y="5867400"/>
            <a:ext cx="2334970" cy="841321"/>
          </a:xfrm>
          <a:prstGeom prst="rect">
            <a:avLst/>
          </a:prstGeom>
        </p:spPr>
      </p:pic>
      <p:sp>
        <p:nvSpPr>
          <p:cNvPr id="13" name="Rectangle 12"/>
          <p:cNvSpPr/>
          <p:nvPr/>
        </p:nvSpPr>
        <p:spPr>
          <a:xfrm>
            <a:off x="357423" y="1892457"/>
            <a:ext cx="8382000" cy="3893374"/>
          </a:xfrm>
          <a:prstGeom prst="rect">
            <a:avLst/>
          </a:prstGeom>
        </p:spPr>
        <p:txBody>
          <a:bodyPr wrap="square">
            <a:spAutoFit/>
          </a:bodyPr>
          <a:lstStyle/>
          <a:p>
            <a:pPr marL="285750" indent="-285750">
              <a:buFont typeface="Arial" panose="020B0604020202020204" pitchFamily="34" charset="0"/>
              <a:buChar char="•"/>
            </a:pPr>
            <a:r>
              <a:rPr lang="es-US" sz="1300" dirty="0">
                <a:effectLst/>
                <a:latin typeface="Times New Roman" panose="02020603050405020304" pitchFamily="18" charset="0"/>
                <a:ea typeface="Times New Roman" panose="02020603050405020304" pitchFamily="18" charset="0"/>
              </a:rPr>
              <a:t>El programa TAA aprueba la capacitación para los trabajadores afectados por el comercio (TAW) que carecen de las habilidades necesarias para reinsertarse en el mercado laboral/fuerza laboral actual con el fin de encontrar un empleo adecuado.</a:t>
            </a:r>
          </a:p>
          <a:p>
            <a:endParaRPr lang="es-US" sz="1300" dirty="0">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es-US" sz="1300" dirty="0">
                <a:effectLst/>
                <a:latin typeface="Times New Roman" panose="02020603050405020304" pitchFamily="18" charset="0"/>
                <a:ea typeface="Times New Roman" panose="02020603050405020304" pitchFamily="18" charset="0"/>
              </a:rPr>
              <a:t>La capacitación no es de preferencia/elección y debe completarse en el menor lapso de tiempo para lograr el objetivo de recontratación deseado.  </a:t>
            </a:r>
          </a:p>
          <a:p>
            <a:r>
              <a:rPr lang="es-US" sz="1300" dirty="0">
                <a:effectLst/>
                <a:latin typeface="Times New Roman" panose="02020603050405020304" pitchFamily="18" charset="0"/>
                <a:ea typeface="Times New Roman" panose="02020603050405020304" pitchFamily="18" charset="0"/>
              </a:rPr>
              <a:t> </a:t>
            </a:r>
          </a:p>
          <a:p>
            <a:pPr marL="285750" indent="-285750">
              <a:buFont typeface="Arial" panose="020B0604020202020204" pitchFamily="34" charset="0"/>
              <a:buChar char="•"/>
            </a:pPr>
            <a:r>
              <a:rPr lang="es-US" sz="1300" dirty="0">
                <a:effectLst/>
                <a:latin typeface="Times New Roman" panose="02020603050405020304" pitchFamily="18" charset="0"/>
                <a:ea typeface="Times New Roman" panose="02020603050405020304" pitchFamily="18" charset="0"/>
              </a:rPr>
              <a:t>Un Administrador de Casos Comerciales (MTC) debe preparar la evaluación inicial de cada TAW para considerar la capacitación utilizando solo información precisa de la fuerza laboral sobre las demandas actuales/proyectadas para determinar si hay algún empleo adecuado disponible. </a:t>
            </a:r>
          </a:p>
          <a:p>
            <a:pPr marL="285750" indent="-285750">
              <a:buFont typeface="Arial" panose="020B0604020202020204" pitchFamily="34" charset="0"/>
              <a:buChar char="•"/>
            </a:pPr>
            <a:endParaRPr lang="es-US" sz="1300" dirty="0">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es-US" sz="1300" dirty="0">
                <a:effectLst/>
                <a:latin typeface="Times New Roman" panose="02020603050405020304" pitchFamily="18" charset="0"/>
                <a:ea typeface="Times New Roman" panose="02020603050405020304" pitchFamily="18" charset="0"/>
              </a:rPr>
              <a:t>Información revisada: actividad de órdenes de trabajo; datos de proyecciones a corto plazo; encuestas de vacantes de empleo; programas de visitas de negocios; planes estratégicos locales y regionales; toda la información relevante sobre el mercado laboral; ofertas de empleo; sitios de trabajo de terceros; tasas de desempleo; demandas de competencias de empleadores locales; requisitos previos de contratación; competencias, habilidades y conocimientos del trabajador, basados en el empleo y la formación anteriores del trabajador; competencias transferibles del trabajador que puedan ser de interés para los empleadores; una evaluación de las competencias, aptitudes y habilidades del trabajador (incluyendo las diferencias en las habilidades), así como cualquier necesidad de servicio de apoyo; y cualquier barrera para el objetivo de recontratación del trabajador. </a:t>
            </a:r>
            <a:endParaRPr lang="es-US" sz="1300" dirty="0"/>
          </a:p>
        </p:txBody>
      </p:sp>
      <p:sp>
        <p:nvSpPr>
          <p:cNvPr id="15" name="Rectangle 14"/>
          <p:cNvSpPr/>
          <p:nvPr/>
        </p:nvSpPr>
        <p:spPr>
          <a:xfrm>
            <a:off x="357423" y="5791200"/>
            <a:ext cx="8024577" cy="523220"/>
          </a:xfrm>
          <a:prstGeom prst="rect">
            <a:avLst/>
          </a:prstGeom>
        </p:spPr>
        <p:txBody>
          <a:bodyPr wrap="square">
            <a:spAutoFit/>
          </a:bodyPr>
          <a:lstStyle/>
          <a:p>
            <a:r>
              <a:rPr lang="es-US" sz="1400" b="1" dirty="0">
                <a:effectLst/>
                <a:latin typeface="Times New Roman" panose="02020603050405020304" pitchFamily="18" charset="0"/>
                <a:ea typeface="Times New Roman" panose="02020603050405020304" pitchFamily="18" charset="0"/>
                <a:cs typeface="Times New Roman" panose="02020603050405020304" pitchFamily="18" charset="0"/>
              </a:rPr>
              <a:t>Nota</a:t>
            </a:r>
            <a:r>
              <a:rPr lang="es-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s-US" sz="1400" i="1" dirty="0">
                <a:effectLst/>
                <a:latin typeface="Times New Roman" panose="02020603050405020304" pitchFamily="18" charset="0"/>
                <a:ea typeface="Times New Roman" panose="02020603050405020304" pitchFamily="18" charset="0"/>
                <a:cs typeface="Times New Roman" panose="02020603050405020304" pitchFamily="18" charset="0"/>
              </a:rPr>
              <a:t>Un trabajador puede rechazar una evaluación, pero debe entender que puede resultar en la denegación de algunos beneficios porque el proceso de evaluación prescrito por TAA documenta la elegibilidad para ciertos beneficios de TAA.</a:t>
            </a:r>
            <a:endParaRPr lang="es-US" sz="900" dirty="0">
              <a:effectLst/>
              <a:latin typeface="Verdana" panose="020B0604030504040204" pitchFamily="34" charset="0"/>
              <a:ea typeface="Times New Roman" panose="02020603050405020304" pitchFamily="18" charset="0"/>
              <a:cs typeface="Times New Roman" panose="0202060305040502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p:cNvSpPr>
          <p:nvPr>
            <p:ph type="title"/>
          </p:nvPr>
        </p:nvSpPr>
        <p:spPr>
          <a:xfrm>
            <a:off x="2079538" y="656462"/>
            <a:ext cx="6607262" cy="752475"/>
          </a:xfrm>
        </p:spPr>
        <p:txBody>
          <a:bodyPr>
            <a:normAutofit fontScale="90000"/>
          </a:bodyPr>
          <a:lstStyle/>
          <a:p>
            <a:pPr>
              <a:defRPr/>
            </a:pPr>
            <a:r>
              <a:rPr lang="es-US" b="1" dirty="0">
                <a:solidFill>
                  <a:schemeClr val="tx2">
                    <a:lumMod val="50000"/>
                  </a:schemeClr>
                </a:solidFill>
              </a:rPr>
              <a:t>Normas/regulaciones de capacitación de TAA para aprobar un plan de capacitación extendido.</a:t>
            </a:r>
          </a:p>
        </p:txBody>
      </p:sp>
      <p:pic>
        <p:nvPicPr>
          <p:cNvPr id="5" name="Picture 4"/>
          <p:cNvPicPr>
            <a:picLocks noChangeAspect="1"/>
          </p:cNvPicPr>
          <p:nvPr/>
        </p:nvPicPr>
        <p:blipFill>
          <a:blip r:embed="rId3"/>
          <a:stretch>
            <a:fillRect/>
          </a:stretch>
        </p:blipFill>
        <p:spPr>
          <a:xfrm>
            <a:off x="215673" y="350199"/>
            <a:ext cx="1863865" cy="1250001"/>
          </a:xfrm>
          <a:prstGeom prst="rect">
            <a:avLst/>
          </a:prstGeom>
        </p:spPr>
      </p:pic>
      <p:sp>
        <p:nvSpPr>
          <p:cNvPr id="6" name="Rectangle 5"/>
          <p:cNvSpPr/>
          <p:nvPr/>
        </p:nvSpPr>
        <p:spPr>
          <a:xfrm>
            <a:off x="215673" y="1905495"/>
            <a:ext cx="8601134" cy="4031873"/>
          </a:xfrm>
          <a:prstGeom prst="rect">
            <a:avLst/>
          </a:prstGeom>
        </p:spPr>
        <p:txBody>
          <a:bodyPr wrap="square">
            <a:spAutoFit/>
          </a:bodyPr>
          <a:lstStyle/>
          <a:p>
            <a:pPr marL="285750" indent="-285750">
              <a:buFont typeface="Arial" panose="020B0604020202020204" pitchFamily="34" charset="0"/>
              <a:buChar char="•"/>
            </a:pPr>
            <a:r>
              <a:rPr lang="es-US" sz="1600" dirty="0">
                <a:effectLst/>
                <a:latin typeface="Times New Roman" panose="02020603050405020304" pitchFamily="18" charset="0"/>
                <a:ea typeface="Times New Roman" panose="02020603050405020304" pitchFamily="18" charset="0"/>
              </a:rPr>
              <a:t>Si la evaluación inicial revela que se necesita una capacitación a fin de reinsertarse en un empleo adecuado, se derivará a nuestra agencia asociada para realizar una evaluación integral. </a:t>
            </a:r>
          </a:p>
          <a:p>
            <a:r>
              <a:rPr lang="es-US" sz="1400" dirty="0">
                <a:effectLst/>
                <a:latin typeface="Times New Roman" panose="02020603050405020304" pitchFamily="18" charset="0"/>
                <a:ea typeface="Times New Roman" panose="02020603050405020304" pitchFamily="18" charset="0"/>
              </a:rPr>
              <a:t> </a:t>
            </a:r>
            <a:endParaRPr lang="es-US" sz="1000" dirty="0">
              <a:effectLst/>
              <a:latin typeface="Times New Roman" panose="02020603050405020304" pitchFamily="18" charset="0"/>
              <a:ea typeface="Times New Roman" panose="02020603050405020304" pitchFamily="18" charset="0"/>
            </a:endParaRPr>
          </a:p>
          <a:p>
            <a:endParaRPr lang="es-US" sz="1400" dirty="0">
              <a:effectLst/>
              <a:latin typeface="Times New Roman" panose="02020603050405020304" pitchFamily="18" charset="0"/>
              <a:ea typeface="Times New Roman" panose="02020603050405020304" pitchFamily="18" charset="0"/>
            </a:endParaRPr>
          </a:p>
          <a:p>
            <a:endParaRPr lang="es-US" sz="1400" dirty="0">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es-US" sz="1400" dirty="0">
                <a:effectLst/>
                <a:latin typeface="Times New Roman" panose="02020603050405020304" pitchFamily="18" charset="0"/>
                <a:ea typeface="Times New Roman" panose="02020603050405020304" pitchFamily="18" charset="0"/>
              </a:rPr>
              <a:t>Los resultados de la evaluación integral se informarán al TCM con una recomendación para un plan curricular de capacitación, y ese plan de estudios de capacitación </a:t>
            </a:r>
            <a:r>
              <a:rPr lang="es-US" sz="1400" i="1" u="sng" dirty="0">
                <a:effectLst/>
                <a:latin typeface="Times New Roman" panose="02020603050405020304" pitchFamily="18" charset="0"/>
                <a:ea typeface="Times New Roman" panose="02020603050405020304" pitchFamily="18" charset="0"/>
              </a:rPr>
              <a:t>debe cumplir con los seis criterios </a:t>
            </a:r>
            <a:r>
              <a:rPr lang="es-US" sz="1400" dirty="0">
                <a:effectLst/>
                <a:latin typeface="Times New Roman" panose="02020603050405020304" pitchFamily="18" charset="0"/>
                <a:ea typeface="Times New Roman" panose="02020603050405020304" pitchFamily="18" charset="0"/>
              </a:rPr>
              <a:t>siguientes: </a:t>
            </a:r>
          </a:p>
          <a:p>
            <a:endParaRPr lang="es-US" sz="1400" dirty="0">
              <a:effectLst/>
              <a:latin typeface="Times New Roman" panose="02020603050405020304" pitchFamily="18" charset="0"/>
              <a:ea typeface="Times New Roman" panose="02020603050405020304" pitchFamily="18" charset="0"/>
            </a:endParaRPr>
          </a:p>
          <a:p>
            <a:pPr marL="342900" indent="-342900">
              <a:buFont typeface="+mj-lt"/>
              <a:buAutoNum type="arabicPeriod"/>
            </a:pPr>
            <a:r>
              <a:rPr lang="es-US" sz="1400" dirty="0">
                <a:effectLst/>
                <a:latin typeface="Times New Roman" panose="02020603050405020304" pitchFamily="18" charset="0"/>
                <a:ea typeface="Times New Roman" panose="02020603050405020304" pitchFamily="18" charset="0"/>
              </a:rPr>
              <a:t> </a:t>
            </a:r>
            <a:r>
              <a:rPr lang="es-US" sz="1400" b="1" dirty="0">
                <a:effectLst/>
                <a:latin typeface="Times New Roman" panose="02020603050405020304" pitchFamily="18" charset="0"/>
                <a:ea typeface="Times New Roman" panose="02020603050405020304" pitchFamily="18" charset="0"/>
              </a:rPr>
              <a:t>No hay un empleo adecuado disponible como se define en 20 CFR §618.110</a:t>
            </a:r>
            <a:r>
              <a:rPr lang="es-US" sz="1400" dirty="0">
                <a:effectLst/>
                <a:latin typeface="Times New Roman" panose="02020603050405020304" pitchFamily="18" charset="0"/>
                <a:ea typeface="Times New Roman" panose="02020603050405020304" pitchFamily="18" charset="0"/>
              </a:rPr>
              <a:t>.  Trabajo adecuado se define como el trabajo realizado con un nivel de competencia sustancialmente igual o superior al empleo afectado negativamente en el pasado, y los salarios por dicho trabajo que no sean inferiores al 80 por ciento del salario semanal promedio del trabajador. Un empleo a tiempo parcial, temporal, a corto plazo o que representa una amenaza no es un empleo adecuado.  </a:t>
            </a:r>
          </a:p>
          <a:p>
            <a:pPr marL="342900" marR="0" lvl="0" indent="-342900">
              <a:spcBef>
                <a:spcPts val="0"/>
              </a:spcBef>
              <a:spcAft>
                <a:spcPts val="0"/>
              </a:spcAft>
              <a:buFont typeface="+mj-lt"/>
              <a:buAutoNum type="arabicPeriod"/>
            </a:pPr>
            <a:r>
              <a:rPr lang="es-US" sz="1400" b="1" dirty="0">
                <a:effectLst/>
                <a:latin typeface="Times New Roman" panose="02020603050405020304" pitchFamily="18" charset="0"/>
                <a:ea typeface="Times New Roman" panose="02020603050405020304" pitchFamily="18" charset="0"/>
              </a:rPr>
              <a:t>El participante se beneficiaría de la capacitación</a:t>
            </a:r>
            <a:r>
              <a:rPr lang="es-US" sz="1400" dirty="0">
                <a:effectLst/>
                <a:latin typeface="Times New Roman" panose="02020603050405020304" pitchFamily="18" charset="0"/>
                <a:ea typeface="Times New Roman" panose="02020603050405020304" pitchFamily="18" charset="0"/>
              </a:rPr>
              <a:t>.</a:t>
            </a:r>
          </a:p>
          <a:p>
            <a:pPr marL="342900" marR="0" lvl="0" indent="-342900">
              <a:spcBef>
                <a:spcPts val="0"/>
              </a:spcBef>
              <a:spcAft>
                <a:spcPts val="0"/>
              </a:spcAft>
              <a:buFont typeface="+mj-lt"/>
              <a:buAutoNum type="arabicPeriod"/>
            </a:pPr>
            <a:r>
              <a:rPr lang="es-US" sz="1400" b="1" dirty="0">
                <a:effectLst/>
                <a:latin typeface="Times New Roman" panose="02020603050405020304" pitchFamily="18" charset="0"/>
                <a:ea typeface="Times New Roman" panose="02020603050405020304" pitchFamily="18" charset="0"/>
              </a:rPr>
              <a:t>Expectativa razonable de empleo después de la capacitación</a:t>
            </a:r>
            <a:r>
              <a:rPr lang="es-US" sz="1400" dirty="0">
                <a:effectLst/>
                <a:latin typeface="Times New Roman" panose="02020603050405020304" pitchFamily="18" charset="0"/>
                <a:ea typeface="Times New Roman" panose="02020603050405020304" pitchFamily="18" charset="0"/>
              </a:rPr>
              <a:t>.</a:t>
            </a:r>
          </a:p>
          <a:p>
            <a:pPr marL="342900" marR="0" lvl="0" indent="-342900">
              <a:spcBef>
                <a:spcPts val="0"/>
              </a:spcBef>
              <a:spcAft>
                <a:spcPts val="0"/>
              </a:spcAft>
              <a:buFont typeface="+mj-lt"/>
              <a:buAutoNum type="arabicPeriod"/>
            </a:pPr>
            <a:r>
              <a:rPr lang="es-US" sz="1400" b="1" dirty="0">
                <a:effectLst/>
                <a:latin typeface="Times New Roman" panose="02020603050405020304" pitchFamily="18" charset="0"/>
                <a:ea typeface="Times New Roman" panose="02020603050405020304" pitchFamily="18" charset="0"/>
              </a:rPr>
              <a:t>Capacitación razonablemente disponible en una escuela privada o pública regulada por una agencia estatal.  </a:t>
            </a:r>
            <a:endParaRPr lang="es-US" sz="14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pPr>
            <a:r>
              <a:rPr lang="es-US" sz="1400" b="1" dirty="0">
                <a:effectLst/>
                <a:latin typeface="Times New Roman" panose="02020603050405020304" pitchFamily="18" charset="0"/>
                <a:ea typeface="Times New Roman" panose="02020603050405020304" pitchFamily="18" charset="0"/>
              </a:rPr>
              <a:t>El participante está calificado para realizar y completar la capacitación.</a:t>
            </a:r>
            <a:endParaRPr lang="es-US" sz="14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pPr>
            <a:r>
              <a:rPr lang="es-US" sz="1400" b="1" dirty="0">
                <a:effectLst/>
                <a:latin typeface="Times New Roman" panose="02020603050405020304" pitchFamily="18" charset="0"/>
                <a:ea typeface="Times New Roman" panose="02020603050405020304" pitchFamily="18" charset="0"/>
              </a:rPr>
              <a:t>La capacitación está disponible a un costo razonable y al costo más bajo disponible según la ocupación</a:t>
            </a:r>
            <a:r>
              <a:rPr lang="es-US" sz="1400" dirty="0">
                <a:effectLst/>
                <a:latin typeface="Times New Roman" panose="02020603050405020304" pitchFamily="18" charset="0"/>
                <a:ea typeface="Times New Roman" panose="02020603050405020304" pitchFamily="18" charset="0"/>
              </a:rPr>
              <a:t>.</a:t>
            </a:r>
          </a:p>
          <a:p>
            <a:pPr marL="457200" marR="0">
              <a:spcBef>
                <a:spcPts val="0"/>
              </a:spcBef>
              <a:spcAft>
                <a:spcPts val="0"/>
              </a:spcAft>
            </a:pPr>
            <a:r>
              <a:rPr lang="es-US" sz="1400" dirty="0">
                <a:effectLst/>
                <a:latin typeface="Times New Roman" panose="02020603050405020304" pitchFamily="18" charset="0"/>
                <a:ea typeface="Times New Roman" panose="02020603050405020304" pitchFamily="18" charset="0"/>
              </a:rPr>
              <a:t> </a:t>
            </a:r>
          </a:p>
        </p:txBody>
      </p:sp>
      <p:pic>
        <p:nvPicPr>
          <p:cNvPr id="8" name="Picture 7"/>
          <p:cNvPicPr>
            <a:picLocks noChangeAspect="1"/>
          </p:cNvPicPr>
          <p:nvPr/>
        </p:nvPicPr>
        <p:blipFill>
          <a:blip r:embed="rId4"/>
          <a:stretch>
            <a:fillRect/>
          </a:stretch>
        </p:blipFill>
        <p:spPr>
          <a:xfrm>
            <a:off x="6809030" y="5995897"/>
            <a:ext cx="2334970" cy="841321"/>
          </a:xfrm>
          <a:prstGeom prst="rect">
            <a:avLst/>
          </a:prstGeom>
        </p:spPr>
      </p:pic>
      <p:sp>
        <p:nvSpPr>
          <p:cNvPr id="9" name="TextBox 8">
            <a:extLst>
              <a:ext uri="{FF2B5EF4-FFF2-40B4-BE49-F238E27FC236}">
                <a16:creationId xmlns:a16="http://schemas.microsoft.com/office/drawing/2014/main" id="{65F6DCAF-907A-4926-B4A0-BE45E01C9242}"/>
              </a:ext>
            </a:extLst>
          </p:cNvPr>
          <p:cNvSpPr txBox="1"/>
          <p:nvPr/>
        </p:nvSpPr>
        <p:spPr>
          <a:xfrm>
            <a:off x="609600" y="2590800"/>
            <a:ext cx="8077200" cy="400110"/>
          </a:xfrm>
          <a:prstGeom prst="rect">
            <a:avLst/>
          </a:prstGeom>
          <a:noFill/>
        </p:spPr>
        <p:txBody>
          <a:bodyPr wrap="square" rtlCol="0">
            <a:spAutoFit/>
          </a:bodyPr>
          <a:lstStyle/>
          <a:p>
            <a:pPr marL="0" marR="0">
              <a:spcBef>
                <a:spcPts val="0"/>
              </a:spcBef>
              <a:spcAft>
                <a:spcPts val="0"/>
              </a:spcAft>
            </a:pPr>
            <a:r>
              <a:rPr lang="es-ES_tradnl" sz="1000" b="1" dirty="0">
                <a:effectLst/>
                <a:latin typeface="Times New Roman" panose="02020603050405020304" pitchFamily="18" charset="0"/>
                <a:ea typeface="Times New Roman" panose="02020603050405020304" pitchFamily="18" charset="0"/>
                <a:cs typeface="Times New Roman" panose="02020603050405020304" pitchFamily="18" charset="0"/>
              </a:rPr>
              <a:t>Nota</a:t>
            </a:r>
            <a:r>
              <a:rPr lang="es-ES_tradnl"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s-ES_tradnl" sz="1000" i="1" dirty="0">
                <a:effectLst/>
                <a:latin typeface="Times New Roman" panose="02020603050405020304" pitchFamily="18" charset="0"/>
                <a:ea typeface="Times New Roman" panose="02020603050405020304" pitchFamily="18" charset="0"/>
                <a:cs typeface="Times New Roman" panose="02020603050405020304" pitchFamily="18" charset="0"/>
              </a:rPr>
              <a:t>Un trabajador puede rechazar una evaluación, pero debe entender que puede dar lugar a la denegación de algunos beneficios, porque el proceso de evaluación prescrito por la TAA exige la elegibilidad para ciertos beneficios de TAA.</a:t>
            </a:r>
            <a:endParaRPr lang="en-US" sz="1000" dirty="0">
              <a:effectLst/>
              <a:latin typeface="Verdana" panose="020B0604030504040204" pitchFamily="34" charset="0"/>
              <a:ea typeface="Times New Roman" panose="02020603050405020304" pitchFamily="18" charset="0"/>
              <a:cs typeface="Times New Roman" panose="02020603050405020304" pitchFamily="18" charset="0"/>
            </a:endParaRPr>
          </a:p>
        </p:txBody>
      </p:sp>
    </p:spTree>
  </p:cSld>
  <p:clrMapOvr>
    <a:masterClrMapping/>
  </p:clrMapOvr>
  <p:transition>
    <p:rand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4"/>
          <p:cNvSpPr>
            <a:spLocks noGrp="1"/>
          </p:cNvSpPr>
          <p:nvPr>
            <p:ph type="title"/>
          </p:nvPr>
        </p:nvSpPr>
        <p:spPr>
          <a:xfrm>
            <a:off x="381000" y="1143000"/>
            <a:ext cx="8305800" cy="945274"/>
          </a:xfrm>
        </p:spPr>
        <p:txBody>
          <a:bodyPr anchor="ctr">
            <a:noAutofit/>
          </a:bodyPr>
          <a:lstStyle/>
          <a:p>
            <a:pPr algn="ctr"/>
            <a:r>
              <a:rPr lang="en-US" sz="1600" b="1" dirty="0">
                <a:solidFill>
                  <a:schemeClr val="tx2">
                    <a:lumMod val="50000"/>
                  </a:schemeClr>
                </a:solidFill>
              </a:rPr>
              <a:t/>
            </a:r>
            <a:br>
              <a:rPr lang="en-US" sz="1600" b="1" dirty="0">
                <a:solidFill>
                  <a:schemeClr val="tx2">
                    <a:lumMod val="50000"/>
                  </a:schemeClr>
                </a:solidFill>
              </a:rPr>
            </a:br>
            <a:r>
              <a:rPr lang="es-US" sz="1600" b="1" dirty="0">
                <a:solidFill>
                  <a:schemeClr val="tx2">
                    <a:lumMod val="50000"/>
                  </a:schemeClr>
                </a:solidFill>
              </a:rPr>
              <a:t>La Comisión de Empleo de Virginia (Virginia Employment Commission, VEC) le da la bienvenida a este video sobre el programa de Asistencia de Ajuste Comercial, también conocido como TAA.</a:t>
            </a:r>
            <a:endParaRPr lang="es-US" sz="2800" b="1" dirty="0">
              <a:solidFill>
                <a:schemeClr val="tx2">
                  <a:lumMod val="50000"/>
                </a:schemeClr>
              </a:solidFill>
            </a:endParaRPr>
          </a:p>
        </p:txBody>
      </p:sp>
      <p:sp>
        <p:nvSpPr>
          <p:cNvPr id="82946" name="Text Box 5"/>
          <p:cNvSpPr txBox="1">
            <a:spLocks noChangeArrowheads="1"/>
          </p:cNvSpPr>
          <p:nvPr/>
        </p:nvSpPr>
        <p:spPr bwMode="auto">
          <a:xfrm>
            <a:off x="392545" y="1595259"/>
            <a:ext cx="8382000" cy="3662541"/>
          </a:xfrm>
          <a:prstGeom prst="rect">
            <a:avLst/>
          </a:prstGeom>
          <a:noFill/>
          <a:ln w="9525">
            <a:noFill/>
            <a:miter lim="800000"/>
            <a:headEnd/>
            <a:tailEnd/>
          </a:ln>
        </p:spPr>
        <p:txBody>
          <a:bodyPr wrap="square">
            <a:spAutoFit/>
          </a:bodyPr>
          <a:lstStyle/>
          <a:p>
            <a:pPr algn="ctr">
              <a:spcBef>
                <a:spcPct val="50000"/>
              </a:spcBef>
            </a:pPr>
            <a:endParaRPr lang="es-US" sz="2400" dirty="0">
              <a:latin typeface="Times New Roman" pitchFamily="18" charset="0"/>
            </a:endParaRPr>
          </a:p>
          <a:p>
            <a:pPr algn="ctr">
              <a:spcBef>
                <a:spcPct val="50000"/>
              </a:spcBef>
            </a:pPr>
            <a:r>
              <a:rPr lang="es-US" sz="1600" dirty="0">
                <a:latin typeface="Times New Roman" pitchFamily="18" charset="0"/>
              </a:rPr>
              <a:t>Este video le ofrecerá una visión general de este programa de reempleo, que está disponible para las personas que perdieron sus empleos debido al comercio exterior.</a:t>
            </a:r>
          </a:p>
          <a:p>
            <a:pPr algn="ctr">
              <a:spcBef>
                <a:spcPct val="50000"/>
              </a:spcBef>
            </a:pPr>
            <a:r>
              <a:rPr lang="es-US" sz="1600" dirty="0">
                <a:latin typeface="Times New Roman" pitchFamily="18" charset="0"/>
              </a:rPr>
              <a:t>Los beneficios y servicios comerciales se ofrecen a través de la Comisión de Empleo de Virginia (VEC) dentro de todos los Centros de Orientación Profesional de Virginia, ubicados en todo el estado. </a:t>
            </a:r>
          </a:p>
          <a:p>
            <a:pPr algn="ctr">
              <a:spcBef>
                <a:spcPct val="50000"/>
              </a:spcBef>
            </a:pPr>
            <a:r>
              <a:rPr lang="es-US" sz="1600" dirty="0">
                <a:latin typeface="Times New Roman" pitchFamily="18" charset="0"/>
              </a:rPr>
              <a:t>Tenga en cuenta: El programa Comercial descrito en este video se basa en las enmiendas del programa de 2015. Si su certificación está cubierta por las normas de años anteriores, ciertos beneficios y requisitos pueden ser diferentes. Su Administrador de Casos Comerciales de la Comisión de Empleo de Virginia se los explicará.</a:t>
            </a:r>
          </a:p>
          <a:p>
            <a:pPr algn="ctr">
              <a:spcBef>
                <a:spcPct val="50000"/>
              </a:spcBef>
            </a:pPr>
            <a:r>
              <a:rPr lang="es-US" sz="1600" dirty="0">
                <a:latin typeface="Times New Roman" pitchFamily="18" charset="0"/>
              </a:rPr>
              <a:t>Le recomendamos que tome nota mientras ve este video para que el día de la sesión comercial programada, también conocida como sesión de admisión grupal, un experto en programas comerciales pueda dar respuesta a las preguntas/inquietudes que pueda tener sobre un servicio o beneficio en particular.</a:t>
            </a:r>
          </a:p>
        </p:txBody>
      </p:sp>
      <p:pic>
        <p:nvPicPr>
          <p:cNvPr id="5" name="Picture 6" descr="IMAGE_5"/>
          <p:cNvPicPr>
            <a:picLocks noChangeAspect="1" noChangeArrowheads="1"/>
          </p:cNvPicPr>
          <p:nvPr/>
        </p:nvPicPr>
        <p:blipFill>
          <a:blip r:embed="rId3" cstate="print"/>
          <a:srcRect/>
          <a:stretch>
            <a:fillRect/>
          </a:stretch>
        </p:blipFill>
        <p:spPr bwMode="auto">
          <a:xfrm>
            <a:off x="6172200" y="5715000"/>
            <a:ext cx="2819400" cy="914400"/>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609600" y="5472315"/>
            <a:ext cx="1371169" cy="1157085"/>
          </a:xfrm>
          <a:prstGeom prst="rect">
            <a:avLst/>
          </a:prstGeom>
        </p:spPr>
      </p:pic>
      <p:pic>
        <p:nvPicPr>
          <p:cNvPr id="4" name="Picture 3"/>
          <p:cNvPicPr>
            <a:picLocks noChangeAspect="1"/>
          </p:cNvPicPr>
          <p:nvPr/>
        </p:nvPicPr>
        <p:blipFill>
          <a:blip r:embed="rId5"/>
          <a:stretch>
            <a:fillRect/>
          </a:stretch>
        </p:blipFill>
        <p:spPr>
          <a:xfrm>
            <a:off x="2590801" y="381000"/>
            <a:ext cx="3733800" cy="72618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091" y="1600200"/>
            <a:ext cx="6613236" cy="4876800"/>
          </a:xfrm>
        </p:spPr>
        <p:txBody>
          <a:bodyPr>
            <a:normAutofit/>
          </a:bodyPr>
          <a:lstStyle/>
          <a:p>
            <a:r>
              <a:rPr lang="es-US" sz="1800" dirty="0">
                <a:latin typeface="Times New Roman" panose="02020603050405020304" pitchFamily="18" charset="0"/>
                <a:cs typeface="Times New Roman" panose="02020603050405020304" pitchFamily="18" charset="0"/>
              </a:rPr>
              <a:t>Complete la inscripción en Virginia Workforce Connection en </a:t>
            </a:r>
            <a:r>
              <a:rPr lang="es-US" sz="1800" dirty="0">
                <a:latin typeface="Times New Roman" panose="02020603050405020304" pitchFamily="18" charset="0"/>
                <a:cs typeface="Times New Roman" panose="02020603050405020304" pitchFamily="18" charset="0"/>
                <a:hlinkClick r:id="rId2"/>
              </a:rPr>
              <a:t>www.vawc.virginia.gov</a:t>
            </a:r>
            <a:r>
              <a:rPr lang="es-US" sz="1800" dirty="0">
                <a:latin typeface="Times New Roman" panose="02020603050405020304" pitchFamily="18" charset="0"/>
                <a:cs typeface="Times New Roman" panose="02020603050405020304" pitchFamily="18" charset="0"/>
              </a:rPr>
              <a:t> para incluir el currículum.</a:t>
            </a:r>
          </a:p>
          <a:p>
            <a:r>
              <a:rPr lang="es-US" sz="1800" dirty="0">
                <a:latin typeface="Times New Roman" panose="02020603050405020304" pitchFamily="18" charset="0"/>
                <a:cs typeface="Times New Roman" panose="02020603050405020304" pitchFamily="18" charset="0"/>
              </a:rPr>
              <a:t>Trabaje con los representantes de Workforce en su centro local de VEC local para obtener referencias a un empleo adecuado.</a:t>
            </a:r>
          </a:p>
          <a:p>
            <a:r>
              <a:rPr lang="es-US" sz="1800" dirty="0">
                <a:latin typeface="Times New Roman" panose="02020603050405020304" pitchFamily="18" charset="0"/>
                <a:cs typeface="Times New Roman" panose="02020603050405020304" pitchFamily="18" charset="0"/>
              </a:rPr>
              <a:t>Mantenga registros detallados de la búsqueda de empleo para incluir:</a:t>
            </a:r>
          </a:p>
          <a:p>
            <a:pPr marL="365760" lvl="1" indent="0">
              <a:buNone/>
            </a:pPr>
            <a:r>
              <a:rPr lang="es-US" b="1" i="1" dirty="0">
                <a:latin typeface="Times New Roman" panose="02020603050405020304" pitchFamily="18" charset="0"/>
                <a:cs typeface="Times New Roman" panose="02020603050405020304" pitchFamily="18" charset="0"/>
              </a:rPr>
              <a:t>Fecha; Nombre de la empresa; Dirección;</a:t>
            </a:r>
          </a:p>
          <a:p>
            <a:pPr marL="365760" lvl="1" indent="0">
              <a:buNone/>
            </a:pPr>
            <a:r>
              <a:rPr lang="es-US" b="1" i="1" dirty="0">
                <a:latin typeface="Times New Roman" panose="02020603050405020304" pitchFamily="18" charset="0"/>
                <a:cs typeface="Times New Roman" panose="02020603050405020304" pitchFamily="18" charset="0"/>
              </a:rPr>
              <a:t>Teléfono; Nombre del contacto; Dirección de correo electrónico; Dirección del sitio web; Título del trabajo; Cómo se postuló; Número de confirmación; y resultados del contacto</a:t>
            </a:r>
            <a:endParaRPr lang="es-US" dirty="0">
              <a:latin typeface="Times New Roman" panose="02020603050405020304" pitchFamily="18" charset="0"/>
              <a:cs typeface="Times New Roman" panose="02020603050405020304" pitchFamily="18" charset="0"/>
            </a:endParaRPr>
          </a:p>
        </p:txBody>
      </p:sp>
      <p:pic>
        <p:nvPicPr>
          <p:cNvPr id="491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4479" y="1442248"/>
            <a:ext cx="2076812" cy="3037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4"/>
          <a:stretch>
            <a:fillRect/>
          </a:stretch>
        </p:blipFill>
        <p:spPr>
          <a:xfrm>
            <a:off x="6774394" y="5864279"/>
            <a:ext cx="2334970" cy="841321"/>
          </a:xfrm>
          <a:prstGeom prst="rect">
            <a:avLst/>
          </a:prstGeom>
        </p:spPr>
      </p:pic>
      <p:pic>
        <p:nvPicPr>
          <p:cNvPr id="6" name="Picture 5"/>
          <p:cNvPicPr>
            <a:picLocks noChangeAspect="1"/>
          </p:cNvPicPr>
          <p:nvPr/>
        </p:nvPicPr>
        <p:blipFill>
          <a:blip r:embed="rId5"/>
          <a:stretch>
            <a:fillRect/>
          </a:stretch>
        </p:blipFill>
        <p:spPr>
          <a:xfrm>
            <a:off x="152400" y="0"/>
            <a:ext cx="2362200" cy="1143000"/>
          </a:xfrm>
          <a:prstGeom prst="rect">
            <a:avLst/>
          </a:prstGeom>
        </p:spPr>
      </p:pic>
      <p:pic>
        <p:nvPicPr>
          <p:cNvPr id="7" name="Picture 6"/>
          <p:cNvPicPr>
            <a:picLocks noChangeAspect="1"/>
          </p:cNvPicPr>
          <p:nvPr/>
        </p:nvPicPr>
        <p:blipFill>
          <a:blip r:embed="rId6"/>
          <a:stretch>
            <a:fillRect/>
          </a:stretch>
        </p:blipFill>
        <p:spPr>
          <a:xfrm>
            <a:off x="2286000" y="95422"/>
            <a:ext cx="1310409" cy="1143000"/>
          </a:xfrm>
          <a:prstGeom prst="rect">
            <a:avLst/>
          </a:prstGeom>
        </p:spPr>
      </p:pic>
      <p:sp>
        <p:nvSpPr>
          <p:cNvPr id="5" name="TextBox 4"/>
          <p:cNvSpPr txBox="1"/>
          <p:nvPr/>
        </p:nvSpPr>
        <p:spPr>
          <a:xfrm>
            <a:off x="99291" y="4479284"/>
            <a:ext cx="6305188" cy="1384995"/>
          </a:xfrm>
          <a:prstGeom prst="rect">
            <a:avLst/>
          </a:prstGeom>
          <a:noFill/>
        </p:spPr>
        <p:txBody>
          <a:bodyPr wrap="none" rtlCol="0">
            <a:spAutoFit/>
          </a:bodyPr>
          <a:lstStyle/>
          <a:p>
            <a:r>
              <a:rPr lang="es-US" sz="1400" b="1" dirty="0">
                <a:solidFill>
                  <a:schemeClr val="accent1">
                    <a:lumMod val="75000"/>
                  </a:schemeClr>
                </a:solidFill>
                <a:latin typeface="Times New Roman" panose="02020603050405020304" pitchFamily="18" charset="0"/>
                <a:cs typeface="Times New Roman" panose="02020603050405020304" pitchFamily="18" charset="0"/>
              </a:rPr>
              <a:t>Los requisitos de búsqueda de empleo de TRA básico son más estrictos que los del Seguro de Desempleo</a:t>
            </a:r>
          </a:p>
          <a:p>
            <a:r>
              <a:rPr lang="es-US" sz="1400" b="1" dirty="0">
                <a:solidFill>
                  <a:schemeClr val="accent1">
                    <a:lumMod val="75000"/>
                  </a:schemeClr>
                </a:solidFill>
                <a:latin typeface="Times New Roman" panose="02020603050405020304" pitchFamily="18" charset="0"/>
                <a:cs typeface="Times New Roman" panose="02020603050405020304" pitchFamily="18" charset="0"/>
              </a:rPr>
              <a:t>dado que exigen la prueba de trabajo EB.  </a:t>
            </a:r>
          </a:p>
          <a:p>
            <a:endParaRPr lang="es-US" sz="1400" b="1" dirty="0">
              <a:solidFill>
                <a:schemeClr val="accent1">
                  <a:lumMod val="75000"/>
                </a:schemeClr>
              </a:solidFill>
              <a:latin typeface="Times New Roman" panose="02020603050405020304" pitchFamily="18" charset="0"/>
              <a:cs typeface="Times New Roman" panose="02020603050405020304" pitchFamily="18" charset="0"/>
            </a:endParaRPr>
          </a:p>
          <a:p>
            <a:r>
              <a:rPr lang="es-US" sz="1400" b="1" dirty="0">
                <a:solidFill>
                  <a:schemeClr val="accent1">
                    <a:lumMod val="75000"/>
                  </a:schemeClr>
                </a:solidFill>
                <a:latin typeface="Times New Roman" panose="02020603050405020304" pitchFamily="18" charset="0"/>
                <a:cs typeface="Times New Roman" panose="02020603050405020304" pitchFamily="18" charset="0"/>
              </a:rPr>
              <a:t>La prueba de trabajo EB significa que un TAW debe generar un mínimo de tres (3) contactos laborales </a:t>
            </a:r>
          </a:p>
          <a:p>
            <a:r>
              <a:rPr lang="es-US" sz="1400" b="1" dirty="0">
                <a:solidFill>
                  <a:schemeClr val="accent1">
                    <a:lumMod val="75000"/>
                  </a:schemeClr>
                </a:solidFill>
                <a:latin typeface="Times New Roman" panose="02020603050405020304" pitchFamily="18" charset="0"/>
                <a:cs typeface="Times New Roman" panose="02020603050405020304" pitchFamily="18" charset="0"/>
              </a:rPr>
              <a:t>por semana si recibe el subsidio semanal básico de TRA mientras busca</a:t>
            </a:r>
          </a:p>
          <a:p>
            <a:r>
              <a:rPr lang="es-US" sz="1400" b="1" dirty="0">
                <a:solidFill>
                  <a:schemeClr val="accent1">
                    <a:lumMod val="75000"/>
                  </a:schemeClr>
                </a:solidFill>
                <a:latin typeface="Times New Roman" panose="02020603050405020304" pitchFamily="18" charset="0"/>
                <a:cs typeface="Times New Roman" panose="02020603050405020304" pitchFamily="18" charset="0"/>
              </a:rPr>
              <a:t>una recontratación.</a:t>
            </a:r>
          </a:p>
        </p:txBody>
      </p:sp>
    </p:spTree>
    <p:extLst>
      <p:ext uri="{BB962C8B-B14F-4D97-AF65-F5344CB8AC3E}">
        <p14:creationId xmlns:p14="http://schemas.microsoft.com/office/powerpoint/2010/main" val="26808617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0944" y="1738313"/>
            <a:ext cx="7886700" cy="4498094"/>
          </a:xfrm>
        </p:spPr>
        <p:txBody>
          <a:bodyPr>
            <a:noAutofit/>
          </a:bodyPr>
          <a:lstStyle/>
          <a:p>
            <a:r>
              <a:rPr lang="es-US" sz="1400" b="1" dirty="0">
                <a:latin typeface="Times New Roman" panose="02020603050405020304" pitchFamily="18" charset="0"/>
                <a:cs typeface="Times New Roman" panose="02020603050405020304" pitchFamily="18" charset="0"/>
              </a:rPr>
              <a:t>La elegibilidad para HCTC está restringida a los siguientes grupos de personas:</a:t>
            </a:r>
          </a:p>
          <a:p>
            <a:pPr marL="342900" indent="-342900">
              <a:lnSpc>
                <a:spcPct val="100000"/>
              </a:lnSpc>
              <a:buFont typeface="+mj-lt"/>
              <a:buAutoNum type="arabicPeriod"/>
            </a:pPr>
            <a:r>
              <a:rPr lang="es-US" sz="1400" dirty="0">
                <a:latin typeface="Times New Roman" panose="02020603050405020304" pitchFamily="18" charset="0"/>
                <a:cs typeface="Times New Roman" panose="02020603050405020304" pitchFamily="18" charset="0"/>
              </a:rPr>
              <a:t>Personas elegibles para los subsidios de </a:t>
            </a:r>
            <a:r>
              <a:rPr lang="es-US" sz="1400" dirty="0">
                <a:latin typeface="Times New Roman" panose="02020603050405020304" pitchFamily="18" charset="0"/>
                <a:cs typeface="Times New Roman" panose="02020603050405020304" pitchFamily="18" charset="0"/>
                <a:hlinkClick r:id="rId2" tooltip="Reinstatement of HCTC for Eligible Trade Adjustment Assistance Recipients (TAA) and Alternative TAA and Reemployment TAA Recipients (February 16, 2016)"/>
              </a:rPr>
              <a:t>Asistencia de Ajuste Comercial (TAA)</a:t>
            </a:r>
            <a:r>
              <a:rPr lang="es-US" sz="1400" dirty="0">
                <a:latin typeface="Times New Roman" panose="02020603050405020304" pitchFamily="18" charset="0"/>
                <a:cs typeface="Times New Roman" panose="02020603050405020304" pitchFamily="18" charset="0"/>
              </a:rPr>
              <a:t> debido a una pérdida de empleo que cumple los requisitos. </a:t>
            </a:r>
          </a:p>
          <a:p>
            <a:pPr marL="342900" indent="-342900">
              <a:lnSpc>
                <a:spcPct val="100000"/>
              </a:lnSpc>
              <a:buFont typeface="+mj-lt"/>
              <a:buAutoNum type="arabicPeriod"/>
            </a:pPr>
            <a:r>
              <a:rPr lang="es-US" sz="1400" dirty="0">
                <a:latin typeface="Times New Roman" panose="02020603050405020304" pitchFamily="18" charset="0"/>
                <a:cs typeface="Times New Roman" panose="02020603050405020304" pitchFamily="18" charset="0"/>
              </a:rPr>
              <a:t>Personas entre 55 y 64 años cuyos planes de pensiones de prestaciones definidas fueron adquiridos por Pension Benefit Guaranty Corporation (PBGC).</a:t>
            </a:r>
          </a:p>
          <a:p>
            <a:r>
              <a:rPr lang="es-US" sz="1400" b="1" dirty="0">
                <a:latin typeface="Times New Roman" panose="02020603050405020304" pitchFamily="18" charset="0"/>
                <a:cs typeface="Times New Roman" panose="02020603050405020304" pitchFamily="18" charset="0"/>
              </a:rPr>
              <a:t>Usted puede cumplir los requisitos para elegir HCTC solo si es:</a:t>
            </a:r>
          </a:p>
          <a:p>
            <a:pPr marL="342900" indent="-342900">
              <a:buFont typeface="+mj-lt"/>
              <a:buAutoNum type="arabicPeriod"/>
            </a:pPr>
            <a:r>
              <a:rPr lang="es-US" sz="1400" dirty="0">
                <a:latin typeface="Times New Roman" panose="02020603050405020304" pitchFamily="18" charset="0"/>
                <a:cs typeface="Times New Roman" panose="02020603050405020304" pitchFamily="18" charset="0"/>
                <a:hlinkClick r:id="rId2" tooltip="Reinstatement of HCTC for Eligible Trade Adjustment Assistance Recipients (TAA) and Alternative TAA and Reemployment TAA Recipients (February 16, 2016)"/>
              </a:rPr>
              <a:t>Beneficiario de asistencia de ajuste comercial</a:t>
            </a:r>
            <a:r>
              <a:rPr lang="es-US" sz="1400" dirty="0">
                <a:latin typeface="Times New Roman" panose="02020603050405020304" pitchFamily="18" charset="0"/>
                <a:cs typeface="Times New Roman" panose="02020603050405020304" pitchFamily="18" charset="0"/>
              </a:rPr>
              <a:t>, que cumple los requisitos, beneficiario alternativo de TAA o beneficiario de TAA por recontratación; </a:t>
            </a:r>
          </a:p>
          <a:p>
            <a:pPr marL="342900" indent="-342900">
              <a:buFont typeface="+mj-lt"/>
              <a:buAutoNum type="arabicPeriod"/>
            </a:pPr>
            <a:r>
              <a:rPr lang="es-US" sz="1400" dirty="0">
                <a:latin typeface="Times New Roman" panose="02020603050405020304" pitchFamily="18" charset="0"/>
                <a:cs typeface="Times New Roman" panose="02020603050405020304" pitchFamily="18" charset="0"/>
              </a:rPr>
              <a:t>Un beneficiario elegible de Pension Benefit Guaranty Corporation; o </a:t>
            </a:r>
          </a:p>
          <a:p>
            <a:pPr marL="342900" indent="-342900">
              <a:buFont typeface="+mj-lt"/>
              <a:buAutoNum type="arabicPeriod"/>
            </a:pPr>
            <a:r>
              <a:rPr lang="es-US" sz="1400" dirty="0">
                <a:latin typeface="Times New Roman" panose="02020603050405020304" pitchFamily="18" charset="0"/>
                <a:cs typeface="Times New Roman" panose="02020603050405020304" pitchFamily="18" charset="0"/>
              </a:rPr>
              <a:t>Un miembro de familia de un beneficiario elegible de TAA, ATAA o RTAA, o beneficiario de PBGC que ha fallecido o que se divorció de usted.</a:t>
            </a:r>
          </a:p>
          <a:p>
            <a:r>
              <a:rPr lang="es-US" sz="1400" b="1" dirty="0">
                <a:latin typeface="Times New Roman" panose="02020603050405020304" pitchFamily="18" charset="0"/>
                <a:cs typeface="Times New Roman" panose="02020603050405020304" pitchFamily="18" charset="0"/>
              </a:rPr>
              <a:t>Usted no es elegible para el HCTC si:</a:t>
            </a:r>
          </a:p>
          <a:p>
            <a:r>
              <a:rPr lang="es-US" sz="1400" dirty="0">
                <a:latin typeface="Times New Roman" panose="02020603050405020304" pitchFamily="18" charset="0"/>
                <a:cs typeface="Times New Roman" panose="02020603050405020304" pitchFamily="18" charset="0"/>
              </a:rPr>
              <a:t>Puede ser considerado como dependiente en la declaración de impuestos federales de otra persona; o </a:t>
            </a:r>
          </a:p>
          <a:p>
            <a:r>
              <a:rPr lang="es-US" sz="1400" dirty="0">
                <a:latin typeface="Times New Roman" panose="02020603050405020304" pitchFamily="18" charset="0"/>
                <a:cs typeface="Times New Roman" panose="02020603050405020304" pitchFamily="18" charset="0"/>
              </a:rPr>
              <a:t>Está inscrito en Medicare, Medicaid, el Programa de Seguro de Salud para Niños o el Programa de Beneficios de Salud para Empleados Federales o es elegible para recibir beneficios bajo el sistema militar de salud de los Estados Unidos (TRICARE); o </a:t>
            </a:r>
          </a:p>
          <a:p>
            <a:r>
              <a:rPr lang="es-US" sz="1400" dirty="0">
                <a:latin typeface="Times New Roman" panose="02020603050405020304" pitchFamily="18" charset="0"/>
                <a:cs typeface="Times New Roman" panose="02020603050405020304" pitchFamily="18" charset="0"/>
              </a:rPr>
              <a:t>Está inscrito en un seguro de Mercado de la Ley del Cuidado de Salud a Bajo Precio.</a:t>
            </a:r>
          </a:p>
        </p:txBody>
      </p:sp>
      <p:pic>
        <p:nvPicPr>
          <p:cNvPr id="6" name="Picture 5"/>
          <p:cNvPicPr>
            <a:picLocks noChangeAspect="1"/>
          </p:cNvPicPr>
          <p:nvPr/>
        </p:nvPicPr>
        <p:blipFill>
          <a:blip r:embed="rId3"/>
          <a:stretch>
            <a:fillRect/>
          </a:stretch>
        </p:blipFill>
        <p:spPr>
          <a:xfrm>
            <a:off x="2960255" y="307801"/>
            <a:ext cx="3368078" cy="1156855"/>
          </a:xfrm>
          <a:prstGeom prst="rect">
            <a:avLst/>
          </a:prstGeom>
        </p:spPr>
      </p:pic>
      <p:pic>
        <p:nvPicPr>
          <p:cNvPr id="7" name="Picture 6"/>
          <p:cNvPicPr>
            <a:picLocks noChangeAspect="1"/>
          </p:cNvPicPr>
          <p:nvPr/>
        </p:nvPicPr>
        <p:blipFill>
          <a:blip r:embed="rId4"/>
          <a:stretch>
            <a:fillRect/>
          </a:stretch>
        </p:blipFill>
        <p:spPr>
          <a:xfrm>
            <a:off x="131487" y="64725"/>
            <a:ext cx="959435" cy="922100"/>
          </a:xfrm>
          <a:prstGeom prst="rect">
            <a:avLst/>
          </a:prstGeom>
        </p:spPr>
      </p:pic>
      <p:pic>
        <p:nvPicPr>
          <p:cNvPr id="8" name="Picture 7"/>
          <p:cNvPicPr>
            <a:picLocks noChangeAspect="1"/>
          </p:cNvPicPr>
          <p:nvPr/>
        </p:nvPicPr>
        <p:blipFill>
          <a:blip r:embed="rId5"/>
          <a:stretch>
            <a:fillRect/>
          </a:stretch>
        </p:blipFill>
        <p:spPr>
          <a:xfrm>
            <a:off x="2971800" y="521473"/>
            <a:ext cx="784966" cy="709282"/>
          </a:xfrm>
          <a:prstGeom prst="rect">
            <a:avLst/>
          </a:prstGeom>
        </p:spPr>
      </p:pic>
      <p:pic>
        <p:nvPicPr>
          <p:cNvPr id="9" name="Picture 8"/>
          <p:cNvPicPr>
            <a:picLocks noChangeAspect="1"/>
          </p:cNvPicPr>
          <p:nvPr/>
        </p:nvPicPr>
        <p:blipFill>
          <a:blip r:embed="rId6"/>
          <a:stretch>
            <a:fillRect/>
          </a:stretch>
        </p:blipFill>
        <p:spPr>
          <a:xfrm>
            <a:off x="6705600" y="5850777"/>
            <a:ext cx="2334970" cy="841321"/>
          </a:xfrm>
          <a:prstGeom prst="rect">
            <a:avLst/>
          </a:prstGeom>
        </p:spPr>
      </p:pic>
      <p:sp>
        <p:nvSpPr>
          <p:cNvPr id="10" name="Rectangle 9"/>
          <p:cNvSpPr/>
          <p:nvPr/>
        </p:nvSpPr>
        <p:spPr>
          <a:xfrm>
            <a:off x="131487" y="941436"/>
            <a:ext cx="2385422" cy="523220"/>
          </a:xfrm>
          <a:prstGeom prst="rect">
            <a:avLst/>
          </a:prstGeom>
          <a:solidFill>
            <a:schemeClr val="accent6">
              <a:lumMod val="40000"/>
              <a:lumOff val="60000"/>
            </a:schemeClr>
          </a:solidFill>
        </p:spPr>
        <p:txBody>
          <a:bodyPr wrap="square">
            <a:spAutoFit/>
          </a:bodyPr>
          <a:lstStyle/>
          <a:p>
            <a:r>
              <a:rPr lang="es-US" sz="1400" b="1" dirty="0">
                <a:solidFill>
                  <a:schemeClr val="accent1">
                    <a:lumMod val="50000"/>
                  </a:schemeClr>
                </a:solidFill>
                <a:latin typeface="Times New Roman" panose="02020603050405020304" pitchFamily="18" charset="0"/>
                <a:cs typeface="Times New Roman" panose="02020603050405020304" pitchFamily="18" charset="0"/>
              </a:rPr>
              <a:t>https://www.irs.gov/credits-deductions/individuals/hctc
</a:t>
            </a:r>
          </a:p>
        </p:txBody>
      </p:sp>
    </p:spTree>
    <p:extLst>
      <p:ext uri="{BB962C8B-B14F-4D97-AF65-F5344CB8AC3E}">
        <p14:creationId xmlns:p14="http://schemas.microsoft.com/office/powerpoint/2010/main" val="16372446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p:cNvSpPr>
          <p:nvPr>
            <p:ph type="title"/>
          </p:nvPr>
        </p:nvSpPr>
        <p:spPr>
          <a:xfrm>
            <a:off x="2368155" y="160216"/>
            <a:ext cx="5039675" cy="667755"/>
          </a:xfrm>
        </p:spPr>
        <p:txBody>
          <a:bodyPr>
            <a:normAutofit fontScale="90000"/>
          </a:bodyPr>
          <a:lstStyle/>
          <a:p>
            <a:pPr eaLnBrk="1" fontAlgn="auto" hangingPunct="1">
              <a:spcAft>
                <a:spcPts val="0"/>
              </a:spcAft>
              <a:defRPr/>
            </a:pPr>
            <a:r>
              <a:rPr lang="es-US" b="1" dirty="0">
                <a:solidFill>
                  <a:schemeClr val="tx2">
                    <a:lumMod val="50000"/>
                  </a:schemeClr>
                </a:solidFill>
              </a:rPr>
              <a:t>Subsidio de Búsqueda Laboral</a:t>
            </a:r>
            <a:endParaRPr lang="es-US" sz="2400" dirty="0"/>
          </a:p>
        </p:txBody>
      </p:sp>
      <p:sp>
        <p:nvSpPr>
          <p:cNvPr id="199681" name="Rectangle 3"/>
          <p:cNvSpPr>
            <a:spLocks noGrp="1"/>
          </p:cNvSpPr>
          <p:nvPr>
            <p:ph idx="1"/>
          </p:nvPr>
        </p:nvSpPr>
        <p:spPr>
          <a:xfrm>
            <a:off x="265900" y="4157533"/>
            <a:ext cx="8229600" cy="2540251"/>
          </a:xfrm>
        </p:spPr>
        <p:txBody>
          <a:bodyPr>
            <a:normAutofit/>
          </a:bodyPr>
          <a:lstStyle/>
          <a:p>
            <a:pPr marL="0" indent="0">
              <a:lnSpc>
                <a:spcPct val="80000"/>
              </a:lnSpc>
              <a:spcAft>
                <a:spcPts val="1200"/>
              </a:spcAft>
              <a:buNone/>
            </a:pPr>
            <a:r>
              <a:rPr lang="es-US" sz="1400" b="1" dirty="0">
                <a:solidFill>
                  <a:prstClr val="black"/>
                </a:solidFill>
                <a:latin typeface="Times New Roman" panose="02020603050405020304" pitchFamily="18" charset="0"/>
                <a:cs typeface="Times New Roman" panose="02020603050405020304" pitchFamily="18" charset="0"/>
              </a:rPr>
              <a:t>Si usted resulta elegible:</a:t>
            </a:r>
          </a:p>
          <a:p>
            <a:pPr marL="0" indent="0">
              <a:lnSpc>
                <a:spcPct val="80000"/>
              </a:lnSpc>
              <a:spcAft>
                <a:spcPts val="1200"/>
              </a:spcAft>
              <a:buNone/>
            </a:pPr>
            <a:r>
              <a:rPr lang="es-US" sz="1400" dirty="0">
                <a:solidFill>
                  <a:prstClr val="black"/>
                </a:solidFill>
                <a:latin typeface="Times New Roman" panose="02020603050405020304" pitchFamily="18" charset="0"/>
                <a:cs typeface="Times New Roman" panose="02020603050405020304" pitchFamily="18" charset="0"/>
              </a:rPr>
              <a:t>El beneficio cubre los gastos necesarios incurridos mientras busca empleo fuera del área donde se trasladan habitualmente; Beneficio máximo de $1250; Reembolso del 90 % de los costos de viaje y manutención permitidos. </a:t>
            </a:r>
          </a:p>
          <a:p>
            <a:pPr marL="0" indent="0">
              <a:lnSpc>
                <a:spcPct val="80000"/>
              </a:lnSpc>
              <a:spcAft>
                <a:spcPts val="1200"/>
              </a:spcAft>
              <a:buNone/>
            </a:pPr>
            <a:r>
              <a:rPr lang="es-US" sz="1400" b="1" dirty="0">
                <a:solidFill>
                  <a:srgbClr val="FF0000"/>
                </a:solidFill>
                <a:latin typeface="Times New Roman" panose="02020603050405020304" pitchFamily="18" charset="0"/>
                <a:cs typeface="Times New Roman" panose="02020603050405020304" pitchFamily="18" charset="0"/>
              </a:rPr>
              <a:t>Antes de comenzar su búsqueda laboral, debe presentar</a:t>
            </a:r>
            <a:r>
              <a:rPr lang="es-US" sz="1400" dirty="0">
                <a:solidFill>
                  <a:prstClr val="black"/>
                </a:solidFill>
                <a:latin typeface="Times New Roman" panose="02020603050405020304" pitchFamily="18" charset="0"/>
                <a:cs typeface="Times New Roman" panose="02020603050405020304" pitchFamily="18" charset="0"/>
              </a:rPr>
              <a:t> una solicitud de subsidio de búsqueda de empleo, y dentro de los 365 días posteriores a su despido o certificación (lo que ocurra último), o dentro de los 182 días posteriores a la finalización de la capacitación.</a:t>
            </a:r>
            <a:endParaRPr lang="es-US" sz="1400" dirty="0"/>
          </a:p>
        </p:txBody>
      </p:sp>
      <p:pic>
        <p:nvPicPr>
          <p:cNvPr id="2" name="Picture 1"/>
          <p:cNvPicPr>
            <a:picLocks noChangeAspect="1"/>
          </p:cNvPicPr>
          <p:nvPr/>
        </p:nvPicPr>
        <p:blipFill>
          <a:blip r:embed="rId3"/>
          <a:stretch>
            <a:fillRect/>
          </a:stretch>
        </p:blipFill>
        <p:spPr>
          <a:xfrm rot="583279">
            <a:off x="664354" y="6090344"/>
            <a:ext cx="1316894" cy="547828"/>
          </a:xfrm>
          <a:prstGeom prst="rect">
            <a:avLst/>
          </a:prstGeom>
        </p:spPr>
      </p:pic>
      <p:pic>
        <p:nvPicPr>
          <p:cNvPr id="3" name="Picture 2"/>
          <p:cNvPicPr>
            <a:picLocks noChangeAspect="1"/>
          </p:cNvPicPr>
          <p:nvPr/>
        </p:nvPicPr>
        <p:blipFill>
          <a:blip r:embed="rId4"/>
          <a:stretch>
            <a:fillRect/>
          </a:stretch>
        </p:blipFill>
        <p:spPr>
          <a:xfrm>
            <a:off x="6809030" y="5943600"/>
            <a:ext cx="2334970" cy="841321"/>
          </a:xfrm>
          <a:prstGeom prst="rect">
            <a:avLst/>
          </a:prstGeom>
        </p:spPr>
      </p:pic>
      <p:sp>
        <p:nvSpPr>
          <p:cNvPr id="4" name="Rectangle 3"/>
          <p:cNvSpPr/>
          <p:nvPr/>
        </p:nvSpPr>
        <p:spPr>
          <a:xfrm>
            <a:off x="2209800" y="6041093"/>
            <a:ext cx="5198031" cy="584775"/>
          </a:xfrm>
          <a:prstGeom prst="rect">
            <a:avLst/>
          </a:prstGeom>
        </p:spPr>
        <p:txBody>
          <a:bodyPr wrap="square">
            <a:spAutoFit/>
          </a:bodyPr>
          <a:lstStyle/>
          <a:p>
            <a:r>
              <a:rPr lang="es-US" sz="1600" dirty="0">
                <a:solidFill>
                  <a:srgbClr val="FF0000"/>
                </a:solidFill>
                <a:latin typeface="Times New Roman" panose="02020603050405020304" pitchFamily="18" charset="0"/>
                <a:cs typeface="Times New Roman" panose="02020603050405020304" pitchFamily="18" charset="0"/>
              </a:rPr>
              <a:t>La aprobación previa debe obtenerse de un TCM antes de que comience la búsqueda laboral.</a:t>
            </a:r>
          </a:p>
        </p:txBody>
      </p:sp>
      <p:sp>
        <p:nvSpPr>
          <p:cNvPr id="5" name="TextBox 4">
            <a:extLst>
              <a:ext uri="{FF2B5EF4-FFF2-40B4-BE49-F238E27FC236}">
                <a16:creationId xmlns:a16="http://schemas.microsoft.com/office/drawing/2014/main" id="{B5852BC1-70FE-441B-9562-5AB33BFCBB69}"/>
              </a:ext>
            </a:extLst>
          </p:cNvPr>
          <p:cNvSpPr txBox="1"/>
          <p:nvPr/>
        </p:nvSpPr>
        <p:spPr>
          <a:xfrm>
            <a:off x="265900" y="3505200"/>
            <a:ext cx="8573300" cy="369332"/>
          </a:xfrm>
          <a:prstGeom prst="rect">
            <a:avLst/>
          </a:prstGeom>
          <a:noFill/>
        </p:spPr>
        <p:txBody>
          <a:bodyPr wrap="square" rtlCol="0">
            <a:spAutoFit/>
          </a:bodyPr>
          <a:lstStyle/>
          <a:p>
            <a:pPr marL="0" marR="0">
              <a:spcBef>
                <a:spcPts val="0"/>
              </a:spcBef>
              <a:spcAft>
                <a:spcPts val="0"/>
              </a:spcAft>
            </a:pPr>
            <a:r>
              <a:rPr lang="es-ES_tradnl" sz="900" b="1" dirty="0">
                <a:effectLst/>
                <a:latin typeface="Times New Roman" panose="02020603050405020304" pitchFamily="18" charset="0"/>
                <a:ea typeface="Times New Roman" panose="02020603050405020304" pitchFamily="18" charset="0"/>
                <a:cs typeface="Times New Roman" panose="02020603050405020304" pitchFamily="18" charset="0"/>
              </a:rPr>
              <a:t>Nota</a:t>
            </a:r>
            <a:r>
              <a:rPr lang="es-ES_tradnl" sz="9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s-ES_tradnl" sz="900" i="1" dirty="0">
                <a:effectLst/>
                <a:latin typeface="Times New Roman" panose="02020603050405020304" pitchFamily="18" charset="0"/>
                <a:ea typeface="Times New Roman" panose="02020603050405020304" pitchFamily="18" charset="0"/>
                <a:cs typeface="Times New Roman" panose="02020603050405020304" pitchFamily="18" charset="0"/>
              </a:rPr>
              <a:t>Un trabajador puede rechazar una evaluación, pero debe entender que puede dar lugar a la denegación de algunos beneficios, porque el proceso de evaluación prescrito por la TAA exige la elegibilidad para ciertos beneficios de TAA.</a:t>
            </a:r>
            <a:endParaRPr lang="en-US" sz="900" dirty="0">
              <a:effectLst/>
              <a:latin typeface="Verdana" panose="020B0604030504040204" pitchFamily="34"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362FF448-CC55-4267-A344-5DE7681402E7}"/>
              </a:ext>
            </a:extLst>
          </p:cNvPr>
          <p:cNvSpPr txBox="1"/>
          <p:nvPr/>
        </p:nvSpPr>
        <p:spPr>
          <a:xfrm>
            <a:off x="265900" y="2438400"/>
            <a:ext cx="8364555" cy="969496"/>
          </a:xfrm>
          <a:prstGeom prst="rect">
            <a:avLst/>
          </a:prstGeom>
          <a:noFill/>
        </p:spPr>
        <p:txBody>
          <a:bodyPr wrap="square" rtlCol="0">
            <a:spAutoFit/>
          </a:bodyPr>
          <a:lstStyle/>
          <a:p>
            <a:pPr algn="ctr"/>
            <a:r>
              <a:rPr lang="es-ES_tradnl" sz="950" b="1" dirty="0">
                <a:effectLst/>
                <a:latin typeface="Times New Roman" panose="02020603050405020304" pitchFamily="18" charset="0"/>
                <a:ea typeface="Times New Roman" panose="02020603050405020304" pitchFamily="18" charset="0"/>
              </a:rPr>
              <a:t>La evaluación inicial incluye una evaluación de la disponibilidad de empleo adecuado para el trabajador en el mercado laboral local, y debe considerar los siguientes factores: (1) las condiciones del mercado laboral local, incluyendo la tasa de desempleo, las demandas de competencias del empleador local y los requisitos previos de contratación; (2) las competencias, habilidades y conocimientos del trabajador, basados en el empleo y en la formación anteriores del trabajador; (3) las habilidades transferibles del trabajador que puedan ser de interés para los empleadores; (4) una evaluación de las competencias, aptitudes y habilidades del trabajador (incluyendo las diferencias en las competencias), así como cualquier necesidad de servicio de apoyo; y (5) cualquier obstáculo para la recontratación del trabajador.</a:t>
            </a:r>
            <a:endParaRPr lang="en-US" sz="950" b="1" dirty="0"/>
          </a:p>
        </p:txBody>
      </p:sp>
      <p:sp>
        <p:nvSpPr>
          <p:cNvPr id="10" name="TextBox 9">
            <a:extLst>
              <a:ext uri="{FF2B5EF4-FFF2-40B4-BE49-F238E27FC236}">
                <a16:creationId xmlns:a16="http://schemas.microsoft.com/office/drawing/2014/main" id="{47EE8C22-C7CC-4F0F-BD20-D157008085B9}"/>
              </a:ext>
            </a:extLst>
          </p:cNvPr>
          <p:cNvSpPr txBox="1"/>
          <p:nvPr/>
        </p:nvSpPr>
        <p:spPr>
          <a:xfrm>
            <a:off x="457200" y="762000"/>
            <a:ext cx="8038300" cy="1785104"/>
          </a:xfrm>
          <a:prstGeom prst="rect">
            <a:avLst/>
          </a:prstGeom>
          <a:noFill/>
        </p:spPr>
        <p:txBody>
          <a:bodyPr wrap="square" rtlCol="0">
            <a:spAutoFit/>
          </a:bodyPr>
          <a:lstStyle/>
          <a:p>
            <a:pPr marL="0" marR="0">
              <a:spcBef>
                <a:spcPts val="0"/>
              </a:spcBef>
              <a:spcAft>
                <a:spcPts val="0"/>
              </a:spcAft>
            </a:pPr>
            <a:r>
              <a:rPr lang="es-ES_tradnl" sz="1100" dirty="0">
                <a:solidFill>
                  <a:srgbClr val="000000"/>
                </a:solidFill>
                <a:effectLst/>
                <a:latin typeface="Times New Roman" panose="02020603050405020304" pitchFamily="18" charset="0"/>
                <a:ea typeface="Times New Roman" panose="02020603050405020304" pitchFamily="18" charset="0"/>
              </a:rPr>
              <a:t>Para establecer la elegibilidad para un subsidio de búsqueda laboral, un trabajador afectado negativamente (AAW) debe recibir una resolución del Estado notificándole que resulta difícil conseguir un empleo adecuado en el área donde se traslada habitualmente, y que resulta difícil obtener un empleo adecuado o un empleo que ofrezca un salario de al menos el 75 por ciento de los salarios nacionales (según lo determinado por las Estimaciones Salariales de Empleo Ocupacional a nivel nacional) y que por lo demás, cumple con la definición de empleo adecuado.</a:t>
            </a:r>
            <a:endParaRPr lang="en-US" sz="11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_tradnl" sz="1100" dirty="0">
                <a:solidFill>
                  <a:srgbClr val="000000"/>
                </a:solidFill>
                <a:effectLst/>
                <a:latin typeface="Times New Roman" panose="02020603050405020304" pitchFamily="18" charset="0"/>
                <a:ea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_tradnl"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Para obtener esta resolución, será necesario que el Administrador de Casos Comerciales realice una </a:t>
            </a:r>
            <a:r>
              <a:rPr lang="es-ES_tradnl" sz="1100" dirty="0">
                <a:effectLst/>
                <a:latin typeface="Times New Roman" panose="02020603050405020304" pitchFamily="18" charset="0"/>
                <a:ea typeface="Times New Roman" panose="02020603050405020304" pitchFamily="18" charset="0"/>
                <a:cs typeface="Times New Roman" panose="02020603050405020304" pitchFamily="18" charset="0"/>
              </a:rPr>
              <a:t>evaluación inicial con la colaboración del trabajador afectado por el comercio (TAW). Los resultados de la evaluación inicial determinarán la estrategia de servicio adecuada para que un trabajador afectado por el comercio obtenga un reempleo.</a:t>
            </a:r>
            <a:endParaRPr lang="en-US" sz="1100" dirty="0">
              <a:effectLst/>
              <a:latin typeface="Verdana" panose="020B0604030504040204" pitchFamily="34" charset="0"/>
              <a:ea typeface="Times New Roman" panose="02020603050405020304" pitchFamily="18" charset="0"/>
              <a:cs typeface="Times New Roman" panose="02020603050405020304" pitchFamily="18" charset="0"/>
            </a:endParaRPr>
          </a:p>
          <a:p>
            <a:endParaRPr lang="en-US" sz="11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3" name="Picture 9"/>
          <p:cNvPicPr>
            <a:picLocks noChangeAspect="1" noChangeArrowheads="1"/>
          </p:cNvPicPr>
          <p:nvPr/>
        </p:nvPicPr>
        <p:blipFill>
          <a:blip r:embed="rId3" cstate="print"/>
          <a:srcRect/>
          <a:stretch>
            <a:fillRect/>
          </a:stretch>
        </p:blipFill>
        <p:spPr bwMode="auto">
          <a:xfrm>
            <a:off x="7463069" y="6191220"/>
            <a:ext cx="1680931" cy="603763"/>
          </a:xfrm>
          <a:prstGeom prst="rect">
            <a:avLst/>
          </a:prstGeom>
          <a:noFill/>
          <a:ln w="9525">
            <a:noFill/>
            <a:miter lim="800000"/>
            <a:headEnd/>
            <a:tailEnd/>
          </a:ln>
        </p:spPr>
      </p:pic>
      <p:pic>
        <p:nvPicPr>
          <p:cNvPr id="3" name="Picture 2"/>
          <p:cNvPicPr>
            <a:picLocks noChangeAspect="1"/>
          </p:cNvPicPr>
          <p:nvPr/>
        </p:nvPicPr>
        <p:blipFill>
          <a:blip r:embed="rId4"/>
          <a:stretch>
            <a:fillRect/>
          </a:stretch>
        </p:blipFill>
        <p:spPr>
          <a:xfrm>
            <a:off x="2136573" y="233126"/>
            <a:ext cx="3644820" cy="1493982"/>
          </a:xfrm>
          <a:prstGeom prst="rect">
            <a:avLst/>
          </a:prstGeom>
        </p:spPr>
      </p:pic>
      <p:pic>
        <p:nvPicPr>
          <p:cNvPr id="5" name="Picture 4"/>
          <p:cNvPicPr>
            <a:picLocks noChangeAspect="1"/>
          </p:cNvPicPr>
          <p:nvPr/>
        </p:nvPicPr>
        <p:blipFill>
          <a:blip r:embed="rId5"/>
          <a:stretch>
            <a:fillRect/>
          </a:stretch>
        </p:blipFill>
        <p:spPr>
          <a:xfrm>
            <a:off x="5762050" y="259105"/>
            <a:ext cx="2451180" cy="999470"/>
          </a:xfrm>
          <a:prstGeom prst="rect">
            <a:avLst/>
          </a:prstGeom>
        </p:spPr>
      </p:pic>
      <p:pic>
        <p:nvPicPr>
          <p:cNvPr id="6" name="Picture 5"/>
          <p:cNvPicPr>
            <a:picLocks noChangeAspect="1"/>
          </p:cNvPicPr>
          <p:nvPr/>
        </p:nvPicPr>
        <p:blipFill>
          <a:blip r:embed="rId6"/>
          <a:stretch>
            <a:fillRect/>
          </a:stretch>
        </p:blipFill>
        <p:spPr>
          <a:xfrm>
            <a:off x="1822085" y="1334136"/>
            <a:ext cx="1073515" cy="951225"/>
          </a:xfrm>
          <a:prstGeom prst="rect">
            <a:avLst/>
          </a:prstGeom>
        </p:spPr>
      </p:pic>
      <p:sp>
        <p:nvSpPr>
          <p:cNvPr id="8" name="TextBox 7"/>
          <p:cNvSpPr txBox="1"/>
          <p:nvPr/>
        </p:nvSpPr>
        <p:spPr>
          <a:xfrm>
            <a:off x="2895600" y="1787252"/>
            <a:ext cx="2667000" cy="523220"/>
          </a:xfrm>
          <a:prstGeom prst="rect">
            <a:avLst/>
          </a:prstGeom>
          <a:noFill/>
        </p:spPr>
        <p:txBody>
          <a:bodyPr wrap="square" rtlCol="0">
            <a:spAutoFit/>
          </a:bodyPr>
          <a:lstStyle/>
          <a:p>
            <a:r>
              <a:rPr lang="es-US" sz="1400" b="1" i="1" dirty="0">
                <a:solidFill>
                  <a:srgbClr val="FF0000"/>
                </a:solidFill>
              </a:rPr>
              <a:t>La reubicación debe estar previamente aprobada antes de mudarse.</a:t>
            </a:r>
          </a:p>
        </p:txBody>
      </p:sp>
      <p:pic>
        <p:nvPicPr>
          <p:cNvPr id="9" name="Picture 8"/>
          <p:cNvPicPr>
            <a:picLocks noChangeAspect="1"/>
          </p:cNvPicPr>
          <p:nvPr/>
        </p:nvPicPr>
        <p:blipFill>
          <a:blip r:embed="rId7"/>
          <a:stretch>
            <a:fillRect/>
          </a:stretch>
        </p:blipFill>
        <p:spPr>
          <a:xfrm>
            <a:off x="6089820" y="1199643"/>
            <a:ext cx="1373249" cy="1085718"/>
          </a:xfrm>
          <a:prstGeom prst="rect">
            <a:avLst/>
          </a:prstGeom>
        </p:spPr>
      </p:pic>
      <p:sp>
        <p:nvSpPr>
          <p:cNvPr id="13" name="TextBox 12"/>
          <p:cNvSpPr txBox="1"/>
          <p:nvPr/>
        </p:nvSpPr>
        <p:spPr>
          <a:xfrm>
            <a:off x="304800" y="2478485"/>
            <a:ext cx="3429000" cy="646331"/>
          </a:xfrm>
          <a:prstGeom prst="rect">
            <a:avLst/>
          </a:prstGeom>
          <a:noFill/>
        </p:spPr>
        <p:txBody>
          <a:bodyPr wrap="square" rtlCol="0">
            <a:spAutoFit/>
          </a:bodyPr>
          <a:lstStyle/>
          <a:p>
            <a:r>
              <a:rPr lang="es-US" sz="1400" b="1" dirty="0">
                <a:latin typeface="Times New Roman" panose="02020603050405020304" pitchFamily="18" charset="0"/>
                <a:cs typeface="Times New Roman" panose="02020603050405020304" pitchFamily="18" charset="0"/>
              </a:rPr>
              <a:t>Para ser elegible</a:t>
            </a:r>
            <a:r>
              <a:rPr lang="es-US" dirty="0"/>
              <a:t>:</a:t>
            </a:r>
          </a:p>
          <a:p>
            <a:endParaRPr lang="es-US" dirty="0"/>
          </a:p>
        </p:txBody>
      </p:sp>
      <p:sp>
        <p:nvSpPr>
          <p:cNvPr id="16" name="TextBox 15">
            <a:extLst>
              <a:ext uri="{FF2B5EF4-FFF2-40B4-BE49-F238E27FC236}">
                <a16:creationId xmlns:a16="http://schemas.microsoft.com/office/drawing/2014/main" id="{8E98A9CC-0A11-4F92-B023-961AE6AD3DE7}"/>
              </a:ext>
            </a:extLst>
          </p:cNvPr>
          <p:cNvSpPr txBox="1"/>
          <p:nvPr/>
        </p:nvSpPr>
        <p:spPr>
          <a:xfrm>
            <a:off x="265900" y="3669268"/>
            <a:ext cx="8573300" cy="369332"/>
          </a:xfrm>
          <a:prstGeom prst="rect">
            <a:avLst/>
          </a:prstGeom>
          <a:noFill/>
        </p:spPr>
        <p:txBody>
          <a:bodyPr wrap="square" rtlCol="0">
            <a:spAutoFit/>
          </a:bodyPr>
          <a:lstStyle/>
          <a:p>
            <a:pPr marL="0" marR="0">
              <a:spcBef>
                <a:spcPts val="0"/>
              </a:spcBef>
              <a:spcAft>
                <a:spcPts val="0"/>
              </a:spcAft>
            </a:pPr>
            <a:r>
              <a:rPr lang="es-ES_tradnl" sz="900" b="1" dirty="0">
                <a:effectLst/>
                <a:latin typeface="Times New Roman" panose="02020603050405020304" pitchFamily="18" charset="0"/>
                <a:ea typeface="Times New Roman" panose="02020603050405020304" pitchFamily="18" charset="0"/>
                <a:cs typeface="Times New Roman" panose="02020603050405020304" pitchFamily="18" charset="0"/>
              </a:rPr>
              <a:t>Nota</a:t>
            </a:r>
            <a:r>
              <a:rPr lang="es-ES_tradnl" sz="9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s-ES_tradnl" sz="900" i="1" dirty="0">
                <a:effectLst/>
                <a:latin typeface="Times New Roman" panose="02020603050405020304" pitchFamily="18" charset="0"/>
                <a:ea typeface="Times New Roman" panose="02020603050405020304" pitchFamily="18" charset="0"/>
                <a:cs typeface="Times New Roman" panose="02020603050405020304" pitchFamily="18" charset="0"/>
              </a:rPr>
              <a:t>Un trabajador puede rechazar una evaluación, pero debe entender que puede dar lugar a la denegación de algunos beneficios, porque el proceso de evaluación prescrito por la TAA exige la elegibilidad para ciertos beneficios de TAA.</a:t>
            </a:r>
            <a:endParaRPr lang="en-US" sz="900" dirty="0">
              <a:effectLst/>
              <a:latin typeface="Verdana" panose="020B0604030504040204" pitchFamily="34" charset="0"/>
              <a:ea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99035DB8-5DEE-4F11-8ECD-BF8030F53EF4}"/>
              </a:ext>
            </a:extLst>
          </p:cNvPr>
          <p:cNvSpPr txBox="1"/>
          <p:nvPr/>
        </p:nvSpPr>
        <p:spPr>
          <a:xfrm>
            <a:off x="304800" y="2895600"/>
            <a:ext cx="8229600" cy="707886"/>
          </a:xfrm>
          <a:prstGeom prst="rect">
            <a:avLst/>
          </a:prstGeom>
          <a:noFill/>
        </p:spPr>
        <p:txBody>
          <a:bodyPr wrap="square" rtlCol="0">
            <a:spAutoFit/>
          </a:bodyPr>
          <a:lstStyle/>
          <a:p>
            <a:r>
              <a:rPr lang="es-ES" sz="1000" b="0" i="0" dirty="0">
                <a:effectLst/>
                <a:latin typeface="Times New Roman" panose="02020603050405020304" pitchFamily="18" charset="0"/>
                <a:cs typeface="Times New Roman" panose="02020603050405020304" pitchFamily="18" charset="0"/>
              </a:rPr>
              <a:t>Resolución del Estado declarando que el trabajador no tiene expectativas razonables de obtener un empleo adecuado en el área de desplazamiento, y ha obtenido un empleo adecuado o un empleo que ofrece un salario de al menos el 75 por ciento de los salarios nacionales, según lo determinado por las Estimaciones Salariales de Empleo Ocupacional a nivel nacional, y que de otra manera cumple con los requisitos de empleo adecuados, o una oferta de buena fe de dicho empleo, en el área de reubicación.</a:t>
            </a:r>
            <a:endParaRPr lang="en-US" sz="10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D991A61E-CEBC-4D65-8529-17B3085B4C2E}"/>
              </a:ext>
            </a:extLst>
          </p:cNvPr>
          <p:cNvSpPr txBox="1"/>
          <p:nvPr/>
        </p:nvSpPr>
        <p:spPr>
          <a:xfrm>
            <a:off x="265900" y="4038600"/>
            <a:ext cx="8268500" cy="2554545"/>
          </a:xfrm>
          <a:prstGeom prst="rect">
            <a:avLst/>
          </a:prstGeom>
          <a:noFill/>
        </p:spPr>
        <p:txBody>
          <a:bodyPr wrap="square" rtlCol="0">
            <a:spAutoFit/>
          </a:bodyPr>
          <a:lstStyle/>
          <a:p>
            <a:r>
              <a:rPr lang="en-US" sz="1000" b="1" dirty="0" err="1">
                <a:latin typeface="Times New Roman" panose="02020603050405020304" pitchFamily="18" charset="0"/>
                <a:cs typeface="Times New Roman" panose="02020603050405020304" pitchFamily="18" charset="0"/>
              </a:rPr>
              <a:t>Máximo</a:t>
            </a:r>
            <a:r>
              <a:rPr lang="en-US" sz="1000" b="1" dirty="0">
                <a:latin typeface="Times New Roman" panose="02020603050405020304" pitchFamily="18" charset="0"/>
                <a:cs typeface="Times New Roman" panose="02020603050405020304" pitchFamily="18" charset="0"/>
              </a:rPr>
              <a:t> </a:t>
            </a:r>
            <a:r>
              <a:rPr lang="en-US" sz="1000" b="1" dirty="0" err="1">
                <a:latin typeface="Times New Roman" panose="02020603050405020304" pitchFamily="18" charset="0"/>
                <a:cs typeface="Times New Roman" panose="02020603050405020304" pitchFamily="18" charset="0"/>
              </a:rPr>
              <a:t>permitido</a:t>
            </a:r>
            <a:endParaRPr lang="en-US" sz="1000" b="1" i="0" dirty="0">
              <a:effectLst/>
              <a:latin typeface="Times New Roman" panose="02020603050405020304" pitchFamily="18" charset="0"/>
              <a:cs typeface="Times New Roman" panose="02020603050405020304" pitchFamily="18" charset="0"/>
            </a:endParaRPr>
          </a:p>
          <a:p>
            <a:pPr marL="342900" indent="-342900">
              <a:buFont typeface="+mj-lt"/>
              <a:buAutoNum type="arabicPeriod"/>
            </a:pPr>
            <a:r>
              <a:rPr lang="en-US" sz="1000" b="0" i="0" dirty="0">
                <a:effectLst/>
                <a:latin typeface="Times New Roman" panose="02020603050405020304" pitchFamily="18" charset="0"/>
                <a:cs typeface="Times New Roman" panose="02020603050405020304" pitchFamily="18" charset="0"/>
              </a:rPr>
              <a:t>Monto </a:t>
            </a:r>
            <a:r>
              <a:rPr lang="en-US" sz="1000" b="0" i="0" dirty="0" err="1">
                <a:effectLst/>
                <a:latin typeface="Times New Roman" panose="02020603050405020304" pitchFamily="18" charset="0"/>
                <a:cs typeface="Times New Roman" panose="02020603050405020304" pitchFamily="18" charset="0"/>
              </a:rPr>
              <a:t>máximo</a:t>
            </a:r>
            <a:r>
              <a:rPr lang="en-US" sz="1000" b="0" i="0" dirty="0">
                <a:effectLst/>
                <a:latin typeface="Times New Roman" panose="02020603050405020304" pitchFamily="18" charset="0"/>
                <a:cs typeface="Times New Roman" panose="02020603050405020304" pitchFamily="18" charset="0"/>
              </a:rPr>
              <a:t> del </a:t>
            </a:r>
            <a:r>
              <a:rPr lang="en-US" sz="1000" b="0" i="0" dirty="0" err="1">
                <a:effectLst/>
                <a:latin typeface="Times New Roman" panose="02020603050405020304" pitchFamily="18" charset="0"/>
                <a:cs typeface="Times New Roman" panose="02020603050405020304" pitchFamily="18" charset="0"/>
              </a:rPr>
              <a:t>costo</a:t>
            </a:r>
            <a:r>
              <a:rPr lang="en-US" sz="1000" b="0" i="0" dirty="0">
                <a:effectLst/>
                <a:latin typeface="Times New Roman" panose="02020603050405020304" pitchFamily="18" charset="0"/>
                <a:cs typeface="Times New Roman" panose="02020603050405020304" pitchFamily="18" charset="0"/>
              </a:rPr>
              <a:t> </a:t>
            </a:r>
            <a:r>
              <a:rPr lang="en-US" sz="1000" b="0" i="0" dirty="0" err="1">
                <a:effectLst/>
                <a:latin typeface="Times New Roman" panose="02020603050405020304" pitchFamily="18" charset="0"/>
                <a:cs typeface="Times New Roman" panose="02020603050405020304" pitchFamily="18" charset="0"/>
              </a:rPr>
              <a:t>estimado</a:t>
            </a:r>
            <a:r>
              <a:rPr lang="en-US" sz="1000" b="0" i="0" dirty="0">
                <a:effectLst/>
                <a:latin typeface="Times New Roman" panose="02020603050405020304" pitchFamily="18" charset="0"/>
                <a:cs typeface="Times New Roman" panose="02020603050405020304" pitchFamily="18" charset="0"/>
              </a:rPr>
              <a:t> </a:t>
            </a:r>
            <a:r>
              <a:rPr lang="es-ES" sz="1000" b="0" i="0" dirty="0">
                <a:effectLst/>
                <a:latin typeface="Times New Roman" panose="02020603050405020304" pitchFamily="18" charset="0"/>
                <a:cs typeface="Times New Roman" panose="02020603050405020304" pitchFamily="18" charset="0"/>
              </a:rPr>
              <a:t>de trasladar los artículos para el hogar/costo razonable del seguro para trasladar artículos para el hogar y no exceder las 18,000 libras por transportista comercial.</a:t>
            </a:r>
          </a:p>
          <a:p>
            <a:pPr marL="342900" indent="-342900">
              <a:buFont typeface="+mj-lt"/>
              <a:buAutoNum type="arabicPeriod"/>
            </a:pPr>
            <a:endParaRPr lang="es-ES" sz="1000" dirty="0">
              <a:latin typeface="Times New Roman" panose="02020603050405020304" pitchFamily="18" charset="0"/>
              <a:cs typeface="Times New Roman" panose="02020603050405020304" pitchFamily="18" charset="0"/>
            </a:endParaRPr>
          </a:p>
          <a:p>
            <a:r>
              <a:rPr lang="es-ES" sz="1000" b="1" dirty="0">
                <a:latin typeface="Times New Roman" panose="02020603050405020304" pitchFamily="18" charset="0"/>
                <a:cs typeface="Times New Roman" panose="02020603050405020304" pitchFamily="18" charset="0"/>
              </a:rPr>
              <a:t>Costo cubierto permitido: ** Costo cubierto permitido reducido si se confirma que es elegible para el reembolso de otra fuente, es decir, el nuevo empleador.</a:t>
            </a:r>
          </a:p>
          <a:p>
            <a:endParaRPr lang="es-ES" sz="1000" b="1" dirty="0">
              <a:latin typeface="Times New Roman" panose="02020603050405020304" pitchFamily="18" charset="0"/>
              <a:cs typeface="Times New Roman" panose="02020603050405020304" pitchFamily="18" charset="0"/>
            </a:endParaRPr>
          </a:p>
          <a:p>
            <a:pPr marL="628650" lvl="1" indent="-171450">
              <a:buFont typeface="Arial" panose="020B0604020202020204" pitchFamily="34" charset="0"/>
              <a:buChar char="•"/>
            </a:pPr>
            <a:r>
              <a:rPr lang="en-US" sz="1000" b="1" i="0" u="sng" dirty="0" err="1">
                <a:effectLst/>
                <a:latin typeface="Times New Roman" panose="02020603050405020304" pitchFamily="18" charset="0"/>
                <a:cs typeface="Times New Roman" panose="02020603050405020304" pitchFamily="18" charset="0"/>
              </a:rPr>
              <a:t>Alojamiento</a:t>
            </a:r>
            <a:r>
              <a:rPr lang="en-US" sz="1000" b="1" i="0" u="sng" dirty="0">
                <a:effectLst/>
                <a:latin typeface="Times New Roman" panose="02020603050405020304" pitchFamily="18" charset="0"/>
                <a:cs typeface="Times New Roman" panose="02020603050405020304" pitchFamily="18" charset="0"/>
              </a:rPr>
              <a:t> y </a:t>
            </a:r>
            <a:r>
              <a:rPr lang="en-US" sz="1000" b="1" i="0" u="sng" dirty="0" err="1">
                <a:effectLst/>
                <a:latin typeface="Times New Roman" panose="02020603050405020304" pitchFamily="18" charset="0"/>
                <a:cs typeface="Times New Roman" panose="02020603050405020304" pitchFamily="18" charset="0"/>
              </a:rPr>
              <a:t>comidas</a:t>
            </a:r>
            <a:r>
              <a:rPr lang="en-US" sz="1000" b="1" i="0" u="sng" dirty="0">
                <a:effectLst/>
                <a:latin typeface="Times New Roman" panose="02020603050405020304" pitchFamily="18" charset="0"/>
                <a:cs typeface="Times New Roman" panose="02020603050405020304" pitchFamily="18" charset="0"/>
              </a:rPr>
              <a:t>: </a:t>
            </a:r>
            <a:r>
              <a:rPr lang="en-US" sz="1000" b="0" i="0" dirty="0">
                <a:effectLst/>
                <a:latin typeface="Times New Roman" panose="02020603050405020304" pitchFamily="18" charset="0"/>
                <a:cs typeface="Times New Roman" panose="02020603050405020304" pitchFamily="18" charset="0"/>
              </a:rPr>
              <a:t>no </a:t>
            </a:r>
            <a:r>
              <a:rPr lang="en-US" sz="1000" b="0" i="0" dirty="0" err="1">
                <a:effectLst/>
                <a:latin typeface="Times New Roman" panose="02020603050405020304" pitchFamily="18" charset="0"/>
                <a:cs typeface="Times New Roman" panose="02020603050405020304" pitchFamily="18" charset="0"/>
              </a:rPr>
              <a:t>excederá</a:t>
            </a:r>
            <a:r>
              <a:rPr lang="en-US" sz="1000" b="0" i="0" dirty="0">
                <a:effectLst/>
                <a:latin typeface="Times New Roman" panose="02020603050405020304" pitchFamily="18" charset="0"/>
                <a:cs typeface="Times New Roman" panose="02020603050405020304" pitchFamily="18" charset="0"/>
              </a:rPr>
              <a:t> </a:t>
            </a:r>
            <a:r>
              <a:rPr lang="en-US" sz="1000" b="0" i="0" dirty="0" err="1">
                <a:effectLst/>
                <a:latin typeface="Times New Roman" panose="02020603050405020304" pitchFamily="18" charset="0"/>
                <a:cs typeface="Times New Roman" panose="02020603050405020304" pitchFamily="18" charset="0"/>
              </a:rPr>
              <a:t>el</a:t>
            </a:r>
            <a:r>
              <a:rPr lang="en-US" sz="1000" b="0" i="0" dirty="0">
                <a:effectLst/>
                <a:latin typeface="Times New Roman" panose="02020603050405020304" pitchFamily="18" charset="0"/>
                <a:cs typeface="Times New Roman" panose="02020603050405020304" pitchFamily="18" charset="0"/>
              </a:rPr>
              <a:t> </a:t>
            </a:r>
            <a:r>
              <a:rPr lang="en-US" sz="1000" b="0" i="0" dirty="0" err="1">
                <a:effectLst/>
                <a:latin typeface="Times New Roman" panose="02020603050405020304" pitchFamily="18" charset="0"/>
                <a:cs typeface="Times New Roman" panose="02020603050405020304" pitchFamily="18" charset="0"/>
              </a:rPr>
              <a:t>menor</a:t>
            </a:r>
            <a:r>
              <a:rPr lang="en-US" sz="1000" b="0" i="0" dirty="0">
                <a:effectLst/>
                <a:latin typeface="Times New Roman" panose="02020603050405020304" pitchFamily="18" charset="0"/>
                <a:cs typeface="Times New Roman" panose="02020603050405020304" pitchFamily="18" charset="0"/>
              </a:rPr>
              <a:t> del </a:t>
            </a:r>
            <a:r>
              <a:rPr lang="es-ES" sz="1000" b="0" i="0" dirty="0">
                <a:effectLst/>
                <a:latin typeface="Times New Roman" panose="02020603050405020304" pitchFamily="18" charset="0"/>
                <a:cs typeface="Times New Roman" panose="02020603050405020304" pitchFamily="18" charset="0"/>
              </a:rPr>
              <a:t>50ₒ% por ciento de la tasa federal vigente para alojamiento y comidas o el 90ₒ% del gasto real de alojamiento y comidas.</a:t>
            </a:r>
            <a:r>
              <a:rPr lang="es-ES" sz="1000" b="1" i="0" dirty="0">
                <a:effectLst/>
                <a:latin typeface="Times New Roman" panose="02020603050405020304" pitchFamily="18" charset="0"/>
                <a:cs typeface="Times New Roman" panose="02020603050405020304" pitchFamily="18" charset="0"/>
              </a:rPr>
              <a:t> (Se requieren todos los recibos originales)</a:t>
            </a:r>
          </a:p>
          <a:p>
            <a:pPr marL="628650" lvl="1" indent="-171450">
              <a:buFont typeface="Arial" panose="020B0604020202020204" pitchFamily="34" charset="0"/>
              <a:buChar char="•"/>
            </a:pPr>
            <a:r>
              <a:rPr lang="es-ES" sz="1000" b="1" u="sng" dirty="0">
                <a:latin typeface="Times New Roman" panose="02020603050405020304" pitchFamily="18" charset="0"/>
                <a:cs typeface="Times New Roman" panose="02020603050405020304" pitchFamily="18" charset="0"/>
              </a:rPr>
              <a:t>Transporte: </a:t>
            </a:r>
            <a:r>
              <a:rPr lang="es-ES" sz="1000" b="0" i="0" dirty="0">
                <a:effectLst/>
                <a:latin typeface="Times New Roman" panose="02020603050405020304" pitchFamily="18" charset="0"/>
                <a:cs typeface="Times New Roman" panose="02020603050405020304" pitchFamily="18" charset="0"/>
              </a:rPr>
              <a:t>no excederá el menor de: 90ₒ% del costo real del viaje para el trabajador y cualquier dependiente por el transporte público más económico al que razonablemente pueda acceder desde el lugar de residencia hasta el área de reubicación; o el 90ₒ% del costo por milla a la tasa de millaje federal vigente para dicho viaje para el trabajador y cualquier dependiente por la ruta habitual desde el lugar de residencia hasta el área de reubicación.</a:t>
            </a:r>
          </a:p>
          <a:p>
            <a:pPr marL="628650" lvl="1" indent="-171450">
              <a:buFont typeface="Arial" panose="020B0604020202020204" pitchFamily="34" charset="0"/>
              <a:buChar char="•"/>
            </a:pPr>
            <a:r>
              <a:rPr lang="es-ES" sz="1000" b="1" u="sng" dirty="0">
                <a:latin typeface="Times New Roman" panose="02020603050405020304" pitchFamily="18" charset="0"/>
                <a:cs typeface="Times New Roman" panose="02020603050405020304" pitchFamily="18" charset="0"/>
              </a:rPr>
              <a:t>Almacenamiento: </a:t>
            </a:r>
            <a:r>
              <a:rPr lang="es-ES" sz="1000" dirty="0">
                <a:latin typeface="Times New Roman" panose="02020603050405020304" pitchFamily="18" charset="0"/>
                <a:cs typeface="Times New Roman" panose="02020603050405020304" pitchFamily="18" charset="0"/>
              </a:rPr>
              <a:t>el almacenamiento tendrá un valor de hasta 60 días en el origen o en el destino, pero no en ambos. </a:t>
            </a:r>
            <a:r>
              <a:rPr lang="es-ES" sz="1000" b="1" dirty="0">
                <a:latin typeface="Times New Roman" panose="02020603050405020304" pitchFamily="18" charset="0"/>
                <a:cs typeface="Times New Roman" panose="02020603050405020304" pitchFamily="18" charset="0"/>
              </a:rPr>
              <a:t>La solicitud de almacenamiento debe ser aprobada antes de la mudanza y el costo de almacenamiento debe ser identificado. </a:t>
            </a:r>
            <a:r>
              <a:rPr lang="es-ES" sz="1000" dirty="0">
                <a:latin typeface="Times New Roman" panose="02020603050405020304" pitchFamily="18" charset="0"/>
                <a:cs typeface="Times New Roman" panose="02020603050405020304" pitchFamily="18" charset="0"/>
              </a:rPr>
              <a:t>No pagaremos por la cerradura de la unidad de almacenamiento ni pagaremos por trasladar al afectado más de una vez.</a:t>
            </a:r>
            <a:endParaRPr lang="en-US" sz="1000" b="1" dirty="0">
              <a:latin typeface="Times New Roman" panose="02020603050405020304" pitchFamily="18" charset="0"/>
              <a:cs typeface="Times New Roman" panose="02020603050405020304" pitchFamily="18" charset="0"/>
            </a:endParaRPr>
          </a:p>
        </p:txBody>
      </p:sp>
      <p:pic>
        <p:nvPicPr>
          <p:cNvPr id="49163" name="Picture 11" descr="n|b3;t|o;">
            <a:extLst>
              <a:ext uri="{FF2B5EF4-FFF2-40B4-BE49-F238E27FC236}">
                <a16:creationId xmlns:a16="http://schemas.microsoft.com/office/drawing/2014/main" id="{A899A5E0-02DE-40D3-A992-2F4FFC783F7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97475" y="-76200"/>
            <a:ext cx="180975" cy="9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39948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p:cNvSpPr>
          <p:nvPr>
            <p:ph type="title"/>
          </p:nvPr>
        </p:nvSpPr>
        <p:spPr>
          <a:xfrm>
            <a:off x="4343400" y="680244"/>
            <a:ext cx="3505200" cy="752475"/>
          </a:xfrm>
        </p:spPr>
        <p:txBody>
          <a:bodyPr>
            <a:normAutofit fontScale="90000"/>
          </a:bodyPr>
          <a:lstStyle/>
          <a:p>
            <a:pPr eaLnBrk="1" fontAlgn="auto" hangingPunct="1">
              <a:spcAft>
                <a:spcPts val="0"/>
              </a:spcAft>
              <a:defRPr/>
            </a:pPr>
            <a:r>
              <a:rPr lang="es-US" sz="1800" b="1" dirty="0">
                <a:solidFill>
                  <a:schemeClr val="tx2">
                    <a:lumMod val="50000"/>
                  </a:schemeClr>
                </a:solidFill>
                <a:latin typeface="Times New Roman" panose="02020603050405020304" pitchFamily="18" charset="0"/>
                <a:cs typeface="Times New Roman" panose="02020603050405020304" pitchFamily="18" charset="0"/>
              </a:rPr>
              <a:t>Asistencia de Ajuste Comercial por Reempleo (RTAA) para trabajadores</a:t>
            </a:r>
          </a:p>
        </p:txBody>
      </p:sp>
      <p:pic>
        <p:nvPicPr>
          <p:cNvPr id="2" name="Picture 1"/>
          <p:cNvPicPr>
            <a:picLocks noChangeAspect="1"/>
          </p:cNvPicPr>
          <p:nvPr/>
        </p:nvPicPr>
        <p:blipFill>
          <a:blip r:embed="rId3"/>
          <a:stretch>
            <a:fillRect/>
          </a:stretch>
        </p:blipFill>
        <p:spPr>
          <a:xfrm>
            <a:off x="6809030" y="5943600"/>
            <a:ext cx="2334970" cy="841321"/>
          </a:xfrm>
          <a:prstGeom prst="rect">
            <a:avLst/>
          </a:prstGeom>
        </p:spPr>
      </p:pic>
      <p:pic>
        <p:nvPicPr>
          <p:cNvPr id="3" name="Picture 2"/>
          <p:cNvPicPr>
            <a:picLocks noChangeAspect="1"/>
          </p:cNvPicPr>
          <p:nvPr/>
        </p:nvPicPr>
        <p:blipFill>
          <a:blip r:embed="rId4"/>
          <a:stretch>
            <a:fillRect/>
          </a:stretch>
        </p:blipFill>
        <p:spPr>
          <a:xfrm>
            <a:off x="1507836" y="688579"/>
            <a:ext cx="2819400" cy="1808162"/>
          </a:xfrm>
          <a:prstGeom prst="rect">
            <a:avLst/>
          </a:prstGeom>
        </p:spPr>
      </p:pic>
      <p:sp>
        <p:nvSpPr>
          <p:cNvPr id="4" name="TextBox 3"/>
          <p:cNvSpPr txBox="1"/>
          <p:nvPr/>
        </p:nvSpPr>
        <p:spPr>
          <a:xfrm>
            <a:off x="1605733" y="2100210"/>
            <a:ext cx="3352800" cy="400110"/>
          </a:xfrm>
          <a:prstGeom prst="rect">
            <a:avLst/>
          </a:prstGeom>
          <a:noFill/>
        </p:spPr>
        <p:txBody>
          <a:bodyPr wrap="square" rtlCol="0">
            <a:spAutoFit/>
          </a:bodyPr>
          <a:lstStyle/>
          <a:p>
            <a:r>
              <a:rPr lang="es-US" sz="2000" b="1" dirty="0">
                <a:solidFill>
                  <a:schemeClr val="bg1"/>
                </a:solidFill>
                <a:latin typeface="Times New Roman" panose="02020603050405020304" pitchFamily="18" charset="0"/>
                <a:cs typeface="Times New Roman" panose="02020603050405020304" pitchFamily="18" charset="0"/>
              </a:rPr>
              <a:t>Eliminar las Diferencias Salariales (Bridge the Salary Gap) </a:t>
            </a:r>
          </a:p>
        </p:txBody>
      </p:sp>
      <p:pic>
        <p:nvPicPr>
          <p:cNvPr id="5" name="Picture 4"/>
          <p:cNvPicPr>
            <a:picLocks noChangeAspect="1"/>
          </p:cNvPicPr>
          <p:nvPr/>
        </p:nvPicPr>
        <p:blipFill>
          <a:blip r:embed="rId5"/>
          <a:stretch>
            <a:fillRect/>
          </a:stretch>
        </p:blipFill>
        <p:spPr>
          <a:xfrm>
            <a:off x="4548669" y="1487219"/>
            <a:ext cx="838200" cy="690378"/>
          </a:xfrm>
          <a:prstGeom prst="rect">
            <a:avLst/>
          </a:prstGeom>
        </p:spPr>
      </p:pic>
      <p:sp>
        <p:nvSpPr>
          <p:cNvPr id="8" name="TextBox 7"/>
          <p:cNvSpPr txBox="1"/>
          <p:nvPr/>
        </p:nvSpPr>
        <p:spPr>
          <a:xfrm>
            <a:off x="5460522" y="1647742"/>
            <a:ext cx="533400" cy="369332"/>
          </a:xfrm>
          <a:prstGeom prst="rect">
            <a:avLst/>
          </a:prstGeom>
          <a:noFill/>
        </p:spPr>
        <p:txBody>
          <a:bodyPr wrap="square" rtlCol="0">
            <a:spAutoFit/>
          </a:bodyPr>
          <a:lstStyle/>
          <a:p>
            <a:r>
              <a:rPr lang="es-US" dirty="0">
                <a:latin typeface="Times New Roman" panose="02020603050405020304" pitchFamily="18" charset="0"/>
                <a:cs typeface="Times New Roman" panose="02020603050405020304" pitchFamily="18" charset="0"/>
              </a:rPr>
              <a:t>y</a:t>
            </a:r>
          </a:p>
        </p:txBody>
      </p:sp>
      <p:sp>
        <p:nvSpPr>
          <p:cNvPr id="10" name="Plus 9"/>
          <p:cNvSpPr/>
          <p:nvPr/>
        </p:nvSpPr>
        <p:spPr>
          <a:xfrm>
            <a:off x="6067576" y="1592660"/>
            <a:ext cx="420969" cy="479496"/>
          </a:xfrm>
          <a:prstGeom prst="mathPlus">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1" name="Rectangle 10"/>
          <p:cNvSpPr/>
          <p:nvPr/>
        </p:nvSpPr>
        <p:spPr>
          <a:xfrm>
            <a:off x="1605733" y="3474220"/>
            <a:ext cx="6340764" cy="1477328"/>
          </a:xfrm>
          <a:prstGeom prst="rect">
            <a:avLst/>
          </a:prstGeom>
        </p:spPr>
        <p:txBody>
          <a:bodyPr wrap="square">
            <a:spAutoFit/>
          </a:bodyPr>
          <a:lstStyle/>
          <a:p>
            <a:r>
              <a:rPr lang="es-US" dirty="0"/>
              <a:t>Un subsidio salarial del 50 % para personas mayores de 50 años que obtengan empleos con salarios más bajos.</a:t>
            </a:r>
          </a:p>
          <a:p>
            <a:endParaRPr lang="es-US" dirty="0"/>
          </a:p>
          <a:p>
            <a:r>
              <a:rPr lang="es-US" dirty="0"/>
              <a:t>RTAA ayuda a cerrar la brecha salarial entre los antiguos salarios afectados por el comercio y los nuevos salarios de reempleo.</a:t>
            </a:r>
          </a:p>
        </p:txBody>
      </p:sp>
    </p:spTree>
    <p:extLst>
      <p:ext uri="{BB962C8B-B14F-4D97-AF65-F5344CB8AC3E}">
        <p14:creationId xmlns:p14="http://schemas.microsoft.com/office/powerpoint/2010/main" val="22944523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p:cNvSpPr>
          <p:nvPr>
            <p:ph idx="1"/>
          </p:nvPr>
        </p:nvSpPr>
        <p:spPr>
          <a:xfrm>
            <a:off x="152400" y="1226641"/>
            <a:ext cx="8229600" cy="4412159"/>
          </a:xfrm>
        </p:spPr>
        <p:txBody>
          <a:bodyPr>
            <a:normAutofit fontScale="92500" lnSpcReduction="20000"/>
          </a:bodyPr>
          <a:lstStyle/>
          <a:p>
            <a:pPr marL="0" indent="0" defTabSz="914400" fontAlgn="base">
              <a:spcBef>
                <a:spcPct val="20000"/>
              </a:spcBef>
              <a:spcAft>
                <a:spcPct val="0"/>
              </a:spcAft>
              <a:buNone/>
            </a:pPr>
            <a:r>
              <a:rPr lang="es-US" altLang="en-US" sz="1600" kern="0" dirty="0">
                <a:latin typeface="Times New Roman" panose="02020603050405020304" pitchFamily="18" charset="0"/>
                <a:cs typeface="Times New Roman" panose="02020603050405020304" pitchFamily="18" charset="0"/>
              </a:rPr>
              <a:t>Para ser elegible para RTAA, un TAW debe ser reempleado </a:t>
            </a:r>
            <a:r>
              <a:rPr kumimoji="0" lang="es-US" altLang="en-US" sz="16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a tiempo completo (al menos 32 horas por semana, trabajando para uno o más empleadores) O a tiempo parcial, si trabaja al menos 20 horas por semana mientras participa a tiempo completo en la capacitación aprobada por TAA.</a:t>
            </a:r>
          </a:p>
          <a:p>
            <a:pPr marL="0" indent="0" defTabSz="914400" fontAlgn="base">
              <a:spcBef>
                <a:spcPct val="20000"/>
              </a:spcBef>
              <a:spcAft>
                <a:spcPct val="0"/>
              </a:spcAft>
              <a:buNone/>
            </a:pPr>
            <a:endParaRPr kumimoji="0" lang="es-US" altLang="en-US" sz="16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indent="0" defTabSz="914400" fontAlgn="base">
              <a:spcBef>
                <a:spcPct val="20000"/>
              </a:spcBef>
              <a:spcAft>
                <a:spcPct val="0"/>
              </a:spcAft>
              <a:buNone/>
            </a:pPr>
            <a:r>
              <a:rPr kumimoji="0" lang="es-US" altLang="en-US" sz="16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El trabajo no puede exceder el monto salarial de $50,000 por año (excluyendo horas extras) o estar en la misma empresa (o subdivisión, si corresponde) especificada por la certificación de la Ley Comercial que proporciona su elegibilidad. </a:t>
            </a:r>
          </a:p>
          <a:p>
            <a:pPr marL="0" indent="0" defTabSz="914400" fontAlgn="base">
              <a:spcBef>
                <a:spcPct val="20000"/>
              </a:spcBef>
              <a:spcAft>
                <a:spcPct val="0"/>
              </a:spcAft>
              <a:buNone/>
            </a:pPr>
            <a:endParaRPr kumimoji="0" lang="es-US" altLang="en-US" sz="16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indent="0" defTabSz="914400" fontAlgn="base">
              <a:spcBef>
                <a:spcPct val="20000"/>
              </a:spcBef>
              <a:spcAft>
                <a:spcPct val="0"/>
              </a:spcAft>
              <a:buNone/>
            </a:pPr>
            <a:endParaRPr lang="es-US" altLang="en-US" sz="1600" kern="0" dirty="0">
              <a:latin typeface="Times New Roman" panose="02020603050405020304" pitchFamily="18" charset="0"/>
              <a:cs typeface="Times New Roman" panose="02020603050405020304" pitchFamily="18" charset="0"/>
            </a:endParaRPr>
          </a:p>
          <a:p>
            <a:pPr marL="0" indent="0" defTabSz="914400" fontAlgn="base">
              <a:spcBef>
                <a:spcPct val="20000"/>
              </a:spcBef>
              <a:spcAft>
                <a:spcPct val="0"/>
              </a:spcAft>
              <a:buNone/>
            </a:pPr>
            <a:endParaRPr kumimoji="0" lang="es-US" altLang="en-US" sz="16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342900" lvl="0" indent="-342900" defTabSz="914400" fontAlgn="base">
              <a:spcBef>
                <a:spcPct val="20000"/>
              </a:spcBef>
              <a:spcAft>
                <a:spcPct val="0"/>
              </a:spcAft>
              <a:buFontTx/>
              <a:buChar char="•"/>
            </a:pPr>
            <a:r>
              <a:rPr kumimoji="0" lang="es-US" altLang="en-US" sz="1500" b="0" i="0" u="none" strike="noStrike" kern="0" cap="none" spc="0" normalizeH="0" baseline="0" noProof="0" dirty="0">
                <a:ln>
                  <a:noFill/>
                </a:ln>
                <a:solidFill>
                  <a:srgbClr val="333399"/>
                </a:solidFill>
                <a:effectLst/>
                <a:uLnTx/>
                <a:uFillTx/>
                <a:latin typeface="Times New Roman" panose="02020603050405020304" pitchFamily="18" charset="0"/>
                <a:cs typeface="Times New Roman" panose="02020603050405020304" pitchFamily="18" charset="0"/>
              </a:rPr>
              <a:t>RTAA paga el 50 % de la diferencia entre:</a:t>
            </a:r>
          </a:p>
          <a:p>
            <a:pPr marL="742950" lvl="1" indent="-285750" defTabSz="914400" fontAlgn="base">
              <a:spcBef>
                <a:spcPct val="20000"/>
              </a:spcBef>
              <a:spcAft>
                <a:spcPct val="0"/>
              </a:spcAft>
              <a:buFontTx/>
              <a:buChar char="–"/>
            </a:pPr>
            <a:r>
              <a:rPr kumimoji="0" lang="es-US" altLang="en-US" sz="1500" b="0" i="0" u="none" strike="noStrike" kern="0" cap="none" spc="0" normalizeH="0" baseline="0" noProof="0" dirty="0">
                <a:ln>
                  <a:noFill/>
                </a:ln>
                <a:solidFill>
                  <a:srgbClr val="333399"/>
                </a:solidFill>
                <a:effectLst/>
                <a:uLnTx/>
                <a:uFillTx/>
                <a:latin typeface="Times New Roman" panose="02020603050405020304" pitchFamily="18" charset="0"/>
                <a:cs typeface="Times New Roman" panose="02020603050405020304" pitchFamily="18" charset="0"/>
              </a:rPr>
              <a:t>Sus nuevos salarios de reempleo, y</a:t>
            </a:r>
          </a:p>
          <a:p>
            <a:pPr marL="742950" lvl="1" indent="-285750" defTabSz="914400" fontAlgn="base">
              <a:spcBef>
                <a:spcPct val="0"/>
              </a:spcBef>
              <a:spcAft>
                <a:spcPct val="0"/>
              </a:spcAft>
              <a:buFontTx/>
              <a:buChar char="–"/>
            </a:pPr>
            <a:r>
              <a:rPr kumimoji="0" lang="es-US" altLang="en-US" sz="1500" b="0" i="0" u="none" strike="noStrike" kern="0" cap="none" spc="0" normalizeH="0" baseline="0" noProof="0" dirty="0">
                <a:ln>
                  <a:noFill/>
                </a:ln>
                <a:solidFill>
                  <a:srgbClr val="333399"/>
                </a:solidFill>
                <a:effectLst/>
                <a:uLnTx/>
                <a:uFillTx/>
                <a:latin typeface="Times New Roman" panose="02020603050405020304" pitchFamily="18" charset="0"/>
                <a:cs typeface="Times New Roman" panose="02020603050405020304" pitchFamily="18" charset="0"/>
              </a:rPr>
              <a:t>Sus salarios antiguos al momento de la cesantía</a:t>
            </a:r>
          </a:p>
          <a:p>
            <a:pPr marL="742950" lvl="1" indent="-285750" defTabSz="914400" fontAlgn="base">
              <a:spcBef>
                <a:spcPct val="0"/>
              </a:spcBef>
              <a:spcAft>
                <a:spcPct val="0"/>
              </a:spcAft>
              <a:buNone/>
            </a:pPr>
            <a:r>
              <a:rPr kumimoji="0" lang="es-US" altLang="en-US" sz="1500" b="0" i="0" u="none" strike="noStrike" kern="0" cap="none" spc="0" normalizeH="0" baseline="0" noProof="0" dirty="0">
                <a:ln>
                  <a:noFill/>
                </a:ln>
                <a:solidFill>
                  <a:srgbClr val="333399"/>
                </a:solidFill>
                <a:effectLst/>
                <a:uLnTx/>
                <a:uFillTx/>
                <a:latin typeface="Times New Roman" panose="02020603050405020304" pitchFamily="18" charset="0"/>
                <a:cs typeface="Times New Roman" panose="02020603050405020304" pitchFamily="18" charset="0"/>
              </a:rPr>
              <a:t>(el subsidio se prorratea si trabaja a tiempo parcial mientras se capacita).</a:t>
            </a:r>
          </a:p>
          <a:p>
            <a:pPr marL="742950" lvl="1" indent="-285750" defTabSz="914400" fontAlgn="base">
              <a:spcBef>
                <a:spcPct val="0"/>
              </a:spcBef>
              <a:spcAft>
                <a:spcPct val="0"/>
              </a:spcAft>
              <a:buNone/>
            </a:pPr>
            <a:endParaRPr kumimoji="0" lang="es-US" altLang="en-US" sz="1500" b="0" i="0" u="none" strike="noStrike" kern="0" cap="none" spc="0" normalizeH="0" baseline="0" noProof="0" dirty="0">
              <a:ln>
                <a:noFill/>
              </a:ln>
              <a:solidFill>
                <a:srgbClr val="333399"/>
              </a:solidFill>
              <a:effectLst/>
              <a:uLnTx/>
              <a:uFillTx/>
              <a:latin typeface="Times New Roman" panose="02020603050405020304" pitchFamily="18" charset="0"/>
              <a:cs typeface="Times New Roman" panose="02020603050405020304" pitchFamily="18" charset="0"/>
            </a:endParaRPr>
          </a:p>
          <a:p>
            <a:pPr marL="342900" lvl="0" indent="-342900" defTabSz="914400" fontAlgn="base">
              <a:spcBef>
                <a:spcPct val="20000"/>
              </a:spcBef>
              <a:spcAft>
                <a:spcPct val="0"/>
              </a:spcAft>
              <a:buFontTx/>
              <a:buChar char="•"/>
            </a:pPr>
            <a:r>
              <a:rPr kumimoji="0" lang="es-US" altLang="en-US" sz="1500" b="0" i="0" u="none" strike="noStrike" kern="0" cap="none" spc="0" normalizeH="0" baseline="0" noProof="0" dirty="0">
                <a:ln>
                  <a:noFill/>
                </a:ln>
                <a:solidFill>
                  <a:srgbClr val="333399"/>
                </a:solidFill>
                <a:effectLst/>
                <a:uLnTx/>
                <a:uFillTx/>
                <a:latin typeface="Times New Roman" panose="02020603050405020304" pitchFamily="18" charset="0"/>
                <a:cs typeface="Times New Roman" panose="02020603050405020304" pitchFamily="18" charset="0"/>
              </a:rPr>
              <a:t>Los pagos de RTAA no pueden exceder los $10,000 durante un período de elegibilidad de dos años.  </a:t>
            </a:r>
          </a:p>
          <a:p>
            <a:pPr marL="742950" lvl="1" indent="-285750" defTabSz="914400" fontAlgn="base">
              <a:spcBef>
                <a:spcPct val="20000"/>
              </a:spcBef>
              <a:spcAft>
                <a:spcPct val="0"/>
              </a:spcAft>
              <a:buFontTx/>
              <a:buChar char="–"/>
            </a:pPr>
            <a:r>
              <a:rPr kumimoji="0" lang="es-US" altLang="en-US" sz="1500" b="0" i="0" u="none" strike="noStrike" kern="0" cap="none" spc="0" normalizeH="0" baseline="0" noProof="0" dirty="0">
                <a:ln>
                  <a:noFill/>
                </a:ln>
                <a:solidFill>
                  <a:srgbClr val="333399"/>
                </a:solidFill>
                <a:effectLst/>
                <a:uLnTx/>
                <a:uFillTx/>
                <a:latin typeface="Times New Roman" panose="02020603050405020304" pitchFamily="18" charset="0"/>
                <a:cs typeface="Times New Roman" panose="02020603050405020304" pitchFamily="18" charset="0"/>
              </a:rPr>
              <a:t>Si recibe algún TRA, su período de elegibilidad para RTAA se reducirá al número de semanas de TRA recibidas </a:t>
            </a:r>
            <a:r>
              <a:rPr lang="es-US" altLang="en-US" sz="1500" kern="0" dirty="0">
                <a:solidFill>
                  <a:srgbClr val="333399"/>
                </a:solidFill>
                <a:latin typeface="Times New Roman" panose="02020603050405020304" pitchFamily="18" charset="0"/>
                <a:cs typeface="Times New Roman" panose="02020603050405020304" pitchFamily="18" charset="0"/>
              </a:rPr>
              <a:t>por su equivalente.</a:t>
            </a:r>
            <a:r>
              <a:rPr kumimoji="0" lang="es-US" altLang="en-US" sz="1500" b="0" i="0" u="none" strike="noStrike" kern="0" cap="none" spc="0" normalizeH="0" baseline="0" noProof="0" dirty="0">
                <a:ln>
                  <a:noFill/>
                </a:ln>
                <a:solidFill>
                  <a:srgbClr val="333399"/>
                </a:solidFill>
                <a:effectLst/>
                <a:uLnTx/>
                <a:uFillTx/>
                <a:latin typeface="Times New Roman" panose="02020603050405020304" pitchFamily="18" charset="0"/>
                <a:cs typeface="Times New Roman" panose="02020603050405020304" pitchFamily="18" charset="0"/>
              </a:rPr>
              <a:t> </a:t>
            </a:r>
          </a:p>
          <a:p>
            <a:pPr marL="742950" lvl="1" indent="-285750" defTabSz="914400" fontAlgn="base">
              <a:spcBef>
                <a:spcPct val="20000"/>
              </a:spcBef>
              <a:spcAft>
                <a:spcPct val="0"/>
              </a:spcAft>
              <a:buFontTx/>
              <a:buChar char="–"/>
            </a:pPr>
            <a:r>
              <a:rPr kumimoji="0" lang="es-US" altLang="en-US" sz="1500" b="0" i="0" u="none" strike="noStrike" kern="0" cap="none" spc="0" normalizeH="0" baseline="0" noProof="0" dirty="0">
                <a:ln>
                  <a:noFill/>
                </a:ln>
                <a:solidFill>
                  <a:srgbClr val="333399"/>
                </a:solidFill>
                <a:effectLst/>
                <a:uLnTx/>
                <a:uFillTx/>
                <a:latin typeface="Times New Roman" panose="02020603050405020304" pitchFamily="18" charset="0"/>
                <a:cs typeface="Times New Roman" panose="02020603050405020304" pitchFamily="18" charset="0"/>
              </a:rPr>
              <a:t>Una vez que reciba RTAA, es posible que </a:t>
            </a:r>
            <a:r>
              <a:rPr kumimoji="0" lang="es-US" altLang="en-US" sz="1500" b="0" i="0" u="sng" strike="noStrike" kern="0" cap="none" spc="0" normalizeH="0" baseline="0" noProof="0" dirty="0">
                <a:ln>
                  <a:noFill/>
                </a:ln>
                <a:solidFill>
                  <a:srgbClr val="333399"/>
                </a:solidFill>
                <a:effectLst/>
                <a:uLnTx/>
                <a:uFillTx/>
                <a:latin typeface="Times New Roman" panose="02020603050405020304" pitchFamily="18" charset="0"/>
                <a:cs typeface="Times New Roman" panose="02020603050405020304" pitchFamily="18" charset="0"/>
              </a:rPr>
              <a:t>no</a:t>
            </a:r>
            <a:r>
              <a:rPr kumimoji="0" lang="es-US" altLang="en-US" sz="1500" b="0" i="0" u="none" strike="noStrike" kern="0" cap="none" spc="0" normalizeH="0" baseline="0" noProof="0" dirty="0">
                <a:ln>
                  <a:noFill/>
                </a:ln>
                <a:solidFill>
                  <a:srgbClr val="333399"/>
                </a:solidFill>
                <a:effectLst/>
                <a:uLnTx/>
                <a:uFillTx/>
                <a:latin typeface="Times New Roman" panose="02020603050405020304" pitchFamily="18" charset="0"/>
                <a:cs typeface="Times New Roman" panose="02020603050405020304" pitchFamily="18" charset="0"/>
              </a:rPr>
              <a:t> pueda reanudar la solicitud de TRA no reclamado. </a:t>
            </a:r>
          </a:p>
          <a:p>
            <a:pPr marL="742950" lvl="1" indent="-285750" defTabSz="914400" fontAlgn="base">
              <a:spcBef>
                <a:spcPct val="20000"/>
              </a:spcBef>
              <a:spcAft>
                <a:spcPct val="0"/>
              </a:spcAft>
              <a:buFontTx/>
              <a:buChar char="–"/>
            </a:pPr>
            <a:endParaRPr kumimoji="0" lang="es-US" altLang="en-US" sz="1500" b="0" i="0" u="none" strike="noStrike" kern="0" cap="none" spc="0" normalizeH="0" baseline="0" noProof="0" dirty="0">
              <a:ln>
                <a:noFill/>
              </a:ln>
              <a:solidFill>
                <a:srgbClr val="333399"/>
              </a:solidFill>
              <a:effectLst/>
              <a:uLnTx/>
              <a:uFillTx/>
              <a:latin typeface="Times New Roman" panose="02020603050405020304" pitchFamily="18" charset="0"/>
              <a:cs typeface="Times New Roman" panose="02020603050405020304" pitchFamily="18" charset="0"/>
            </a:endParaRPr>
          </a:p>
          <a:p>
            <a:pPr marL="342900" lvl="0" indent="-342900" defTabSz="914400" fontAlgn="base">
              <a:spcBef>
                <a:spcPct val="20000"/>
              </a:spcBef>
              <a:spcAft>
                <a:spcPct val="0"/>
              </a:spcAft>
              <a:buFontTx/>
              <a:buChar char="•"/>
            </a:pPr>
            <a:r>
              <a:rPr kumimoji="0" lang="es-US" altLang="en-US" sz="1500" b="0" i="0" u="none" strike="noStrike" kern="0" cap="none" spc="0" normalizeH="0" baseline="0" noProof="0" dirty="0">
                <a:ln>
                  <a:noFill/>
                </a:ln>
                <a:solidFill>
                  <a:srgbClr val="333399"/>
                </a:solidFill>
                <a:effectLst/>
                <a:uLnTx/>
                <a:uFillTx/>
                <a:latin typeface="Times New Roman" panose="02020603050405020304" pitchFamily="18" charset="0"/>
                <a:cs typeface="Times New Roman" panose="02020603050405020304" pitchFamily="18" charset="0"/>
              </a:rPr>
              <a:t>Su período de elegibilidad </a:t>
            </a:r>
            <a:r>
              <a:rPr kumimoji="0" lang="es-US" altLang="en-US" sz="1500" b="0" i="0" u="sng" strike="noStrike" kern="0" cap="none" spc="0" normalizeH="0" baseline="0" noProof="0" dirty="0">
                <a:ln>
                  <a:noFill/>
                </a:ln>
                <a:solidFill>
                  <a:srgbClr val="333399"/>
                </a:solidFill>
                <a:effectLst/>
                <a:uLnTx/>
                <a:uFillTx/>
                <a:latin typeface="Times New Roman" panose="02020603050405020304" pitchFamily="18" charset="0"/>
                <a:cs typeface="Times New Roman" panose="02020603050405020304" pitchFamily="18" charset="0"/>
              </a:rPr>
              <a:t>comienza</a:t>
            </a:r>
            <a:r>
              <a:rPr kumimoji="0" lang="es-US" altLang="en-US" sz="1500" b="0" i="0" u="none" strike="noStrike" kern="0" cap="none" spc="0" normalizeH="0" baseline="0" noProof="0" dirty="0">
                <a:ln>
                  <a:noFill/>
                </a:ln>
                <a:solidFill>
                  <a:srgbClr val="333399"/>
                </a:solidFill>
                <a:effectLst/>
                <a:uLnTx/>
                <a:uFillTx/>
                <a:latin typeface="Times New Roman" panose="02020603050405020304" pitchFamily="18" charset="0"/>
                <a:cs typeface="Times New Roman" panose="02020603050405020304" pitchFamily="18" charset="0"/>
              </a:rPr>
              <a:t> cuando agota su Seguro de Desempleo o comienza su nuevo trabajo, lo que ocurra antes.</a:t>
            </a:r>
          </a:p>
          <a:p>
            <a:pPr marL="0" indent="0" eaLnBrk="1" hangingPunct="1">
              <a:lnSpc>
                <a:spcPct val="90000"/>
              </a:lnSpc>
              <a:buNone/>
            </a:pPr>
            <a:endParaRPr lang="es-US" dirty="0"/>
          </a:p>
        </p:txBody>
      </p:sp>
      <p:sp>
        <p:nvSpPr>
          <p:cNvPr id="3" name="Rectangle 2"/>
          <p:cNvSpPr/>
          <p:nvPr/>
        </p:nvSpPr>
        <p:spPr>
          <a:xfrm>
            <a:off x="304800" y="457201"/>
            <a:ext cx="6324600" cy="523220"/>
          </a:xfrm>
          <a:prstGeom prst="rect">
            <a:avLst/>
          </a:prstGeom>
        </p:spPr>
        <p:txBody>
          <a:bodyPr wrap="square">
            <a:spAutoFit/>
          </a:bodyPr>
          <a:lstStyle/>
          <a:p>
            <a:r>
              <a:rPr lang="es-US" sz="2800" b="1" dirty="0">
                <a:solidFill>
                  <a:schemeClr val="accent6">
                    <a:lumMod val="60000"/>
                    <a:lumOff val="40000"/>
                  </a:schemeClr>
                </a:solidFill>
                <a:latin typeface="Times New Roman" panose="02020603050405020304" pitchFamily="18" charset="0"/>
                <a:cs typeface="Times New Roman" panose="02020603050405020304" pitchFamily="18" charset="0"/>
              </a:rPr>
              <a:t>¿Quién es elegible para RTAA?</a:t>
            </a:r>
          </a:p>
        </p:txBody>
      </p:sp>
      <p:pic>
        <p:nvPicPr>
          <p:cNvPr id="2" name="Picture 1"/>
          <p:cNvPicPr>
            <a:picLocks noChangeAspect="1"/>
          </p:cNvPicPr>
          <p:nvPr/>
        </p:nvPicPr>
        <p:blipFill>
          <a:blip r:embed="rId3"/>
          <a:stretch>
            <a:fillRect/>
          </a:stretch>
        </p:blipFill>
        <p:spPr>
          <a:xfrm>
            <a:off x="7010400" y="5885020"/>
            <a:ext cx="2133600" cy="823701"/>
          </a:xfrm>
          <a:prstGeom prst="rect">
            <a:avLst/>
          </a:prstGeom>
        </p:spPr>
      </p:pic>
      <p:pic>
        <p:nvPicPr>
          <p:cNvPr id="5" name="Picture 4"/>
          <p:cNvPicPr>
            <a:picLocks noChangeAspect="1"/>
          </p:cNvPicPr>
          <p:nvPr/>
        </p:nvPicPr>
        <p:blipFill>
          <a:blip r:embed="rId4"/>
          <a:stretch>
            <a:fillRect/>
          </a:stretch>
        </p:blipFill>
        <p:spPr>
          <a:xfrm>
            <a:off x="5522502" y="406596"/>
            <a:ext cx="711115" cy="609527"/>
          </a:xfrm>
          <a:prstGeom prst="rect">
            <a:avLst/>
          </a:prstGeom>
        </p:spPr>
      </p:pic>
      <p:sp>
        <p:nvSpPr>
          <p:cNvPr id="6" name="TextBox 5"/>
          <p:cNvSpPr txBox="1"/>
          <p:nvPr/>
        </p:nvSpPr>
        <p:spPr>
          <a:xfrm>
            <a:off x="6307018" y="449754"/>
            <a:ext cx="628158" cy="307777"/>
          </a:xfrm>
          <a:prstGeom prst="rect">
            <a:avLst/>
          </a:prstGeom>
          <a:noFill/>
        </p:spPr>
        <p:txBody>
          <a:bodyPr wrap="square" rtlCol="0">
            <a:spAutoFit/>
          </a:bodyPr>
          <a:lstStyle/>
          <a:p>
            <a:r>
              <a:rPr lang="es-US" sz="1400" dirty="0"/>
              <a:t>y</a:t>
            </a:r>
          </a:p>
        </p:txBody>
      </p:sp>
      <p:pic>
        <p:nvPicPr>
          <p:cNvPr id="7" name="Picture 6"/>
          <p:cNvPicPr>
            <a:picLocks noChangeAspect="1"/>
          </p:cNvPicPr>
          <p:nvPr/>
        </p:nvPicPr>
        <p:blipFill>
          <a:blip r:embed="rId5"/>
          <a:stretch>
            <a:fillRect/>
          </a:stretch>
        </p:blipFill>
        <p:spPr>
          <a:xfrm>
            <a:off x="6776202" y="433718"/>
            <a:ext cx="323116" cy="371888"/>
          </a:xfrm>
          <a:prstGeom prst="rect">
            <a:avLst/>
          </a:prstGeom>
        </p:spPr>
      </p:pic>
      <p:sp>
        <p:nvSpPr>
          <p:cNvPr id="8" name="TextBox 7">
            <a:extLst>
              <a:ext uri="{FF2B5EF4-FFF2-40B4-BE49-F238E27FC236}">
                <a16:creationId xmlns:a16="http://schemas.microsoft.com/office/drawing/2014/main" id="{08E71F51-D0CC-45F7-BB48-A8FDBA720CFD}"/>
              </a:ext>
            </a:extLst>
          </p:cNvPr>
          <p:cNvSpPr txBox="1"/>
          <p:nvPr/>
        </p:nvSpPr>
        <p:spPr>
          <a:xfrm>
            <a:off x="123825" y="2590800"/>
            <a:ext cx="5638800" cy="369332"/>
          </a:xfrm>
          <a:prstGeom prst="rect">
            <a:avLst/>
          </a:prstGeom>
          <a:noFill/>
        </p:spPr>
        <p:txBody>
          <a:bodyPr wrap="square" rtlCol="0">
            <a:spAutoFit/>
          </a:bodyPr>
          <a:lstStyle/>
          <a:p>
            <a:r>
              <a:rPr lang="es-ES_tradnl" b="1" dirty="0">
                <a:solidFill>
                  <a:srgbClr val="140A90"/>
                </a:solidFill>
                <a:latin typeface="Times New Roman" panose="02020603050405020304" pitchFamily="18" charset="0"/>
                <a:cs typeface="Times New Roman" panose="02020603050405020304" pitchFamily="18" charset="0"/>
              </a:rPr>
              <a:t>Subsidio salarial y Período de elegibilidad para RTAA</a:t>
            </a:r>
            <a:endParaRPr lang="en-US" b="1" dirty="0">
              <a:solidFill>
                <a:srgbClr val="140A9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72986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3"/>
          <p:cNvSpPr>
            <a:spLocks noGrp="1"/>
          </p:cNvSpPr>
          <p:nvPr>
            <p:ph idx="1"/>
          </p:nvPr>
        </p:nvSpPr>
        <p:spPr>
          <a:xfrm>
            <a:off x="170873" y="2091198"/>
            <a:ext cx="4724400" cy="3352800"/>
          </a:xfrm>
        </p:spPr>
        <p:txBody>
          <a:bodyPr>
            <a:normAutofit/>
          </a:bodyPr>
          <a:lstStyle/>
          <a:p>
            <a:pPr>
              <a:buFont typeface="Wingdings 3" pitchFamily="18" charset="2"/>
              <a:buNone/>
            </a:pPr>
            <a:r>
              <a:rPr lang="es-US" dirty="0"/>
              <a:t>      </a:t>
            </a:r>
          </a:p>
          <a:p>
            <a:pPr marL="0" indent="0">
              <a:buNone/>
            </a:pPr>
            <a:r>
              <a:rPr lang="es-US" dirty="0"/>
              <a:t>Esta carta confirmará su derecho a recibir los beneficios de la Ley Comercial.</a:t>
            </a:r>
          </a:p>
          <a:p>
            <a:pPr>
              <a:buFont typeface="Wingdings 3" pitchFamily="18" charset="2"/>
              <a:buNone/>
            </a:pPr>
            <a:endParaRPr lang="es-US" dirty="0"/>
          </a:p>
          <a:p>
            <a:pPr algn="ctr">
              <a:buNone/>
            </a:pPr>
            <a:r>
              <a:rPr lang="es-US" sz="1800" b="1" i="1" dirty="0">
                <a:latin typeface="Times New Roman" panose="02020603050405020304" pitchFamily="18" charset="0"/>
                <a:cs typeface="Times New Roman" panose="02020603050405020304" pitchFamily="18" charset="0"/>
              </a:rPr>
              <a:t>Guarde esta carta de confirmación de derechos en un lugar muy seguro, dado que puede llegar a necesitarla posteriormente para acceder a los servicios. </a:t>
            </a:r>
          </a:p>
          <a:p>
            <a:pPr marL="0" indent="0">
              <a:buNone/>
            </a:pPr>
            <a:endParaRPr lang="es-US" sz="3200" b="1" i="1" dirty="0"/>
          </a:p>
          <a:p>
            <a:pPr>
              <a:buFont typeface="Wingdings 3" pitchFamily="18" charset="2"/>
              <a:buNone/>
            </a:pPr>
            <a:endParaRPr lang="es-US" dirty="0"/>
          </a:p>
        </p:txBody>
      </p:sp>
      <p:pic>
        <p:nvPicPr>
          <p:cNvPr id="6" name="Picture 5"/>
          <p:cNvPicPr>
            <a:picLocks noChangeAspect="1"/>
          </p:cNvPicPr>
          <p:nvPr/>
        </p:nvPicPr>
        <p:blipFill>
          <a:blip r:embed="rId2"/>
          <a:stretch>
            <a:fillRect/>
          </a:stretch>
        </p:blipFill>
        <p:spPr>
          <a:xfrm>
            <a:off x="4876800" y="1454728"/>
            <a:ext cx="3177815" cy="4625741"/>
          </a:xfrm>
          <a:prstGeom prst="rect">
            <a:avLst/>
          </a:prstGeom>
        </p:spPr>
      </p:pic>
      <p:pic>
        <p:nvPicPr>
          <p:cNvPr id="7" name="Picture 6"/>
          <p:cNvPicPr>
            <a:picLocks noChangeAspect="1"/>
          </p:cNvPicPr>
          <p:nvPr/>
        </p:nvPicPr>
        <p:blipFill>
          <a:blip r:embed="rId3"/>
          <a:stretch>
            <a:fillRect/>
          </a:stretch>
        </p:blipFill>
        <p:spPr>
          <a:xfrm>
            <a:off x="442591" y="518914"/>
            <a:ext cx="3604572" cy="1089081"/>
          </a:xfrm>
          <a:prstGeom prst="rect">
            <a:avLst/>
          </a:prstGeom>
        </p:spPr>
      </p:pic>
      <p:pic>
        <p:nvPicPr>
          <p:cNvPr id="8" name="Picture 7"/>
          <p:cNvPicPr>
            <a:picLocks noChangeAspect="1"/>
          </p:cNvPicPr>
          <p:nvPr/>
        </p:nvPicPr>
        <p:blipFill>
          <a:blip r:embed="rId4"/>
          <a:stretch>
            <a:fillRect/>
          </a:stretch>
        </p:blipFill>
        <p:spPr>
          <a:xfrm>
            <a:off x="3955513" y="518914"/>
            <a:ext cx="1842574" cy="891941"/>
          </a:xfrm>
          <a:prstGeom prst="rect">
            <a:avLst/>
          </a:prstGeom>
        </p:spPr>
      </p:pic>
      <p:pic>
        <p:nvPicPr>
          <p:cNvPr id="9" name="Picture 8"/>
          <p:cNvPicPr>
            <a:picLocks noChangeAspect="1"/>
          </p:cNvPicPr>
          <p:nvPr/>
        </p:nvPicPr>
        <p:blipFill>
          <a:blip r:embed="rId5"/>
          <a:stretch>
            <a:fillRect/>
          </a:stretch>
        </p:blipFill>
        <p:spPr>
          <a:xfrm>
            <a:off x="1447800" y="1607995"/>
            <a:ext cx="1761998" cy="853297"/>
          </a:xfrm>
          <a:prstGeom prst="rect">
            <a:avLst/>
          </a:prstGeom>
        </p:spPr>
      </p:pic>
      <p:pic>
        <p:nvPicPr>
          <p:cNvPr id="10" name="Picture 9"/>
          <p:cNvPicPr>
            <a:picLocks noChangeAspect="1"/>
          </p:cNvPicPr>
          <p:nvPr/>
        </p:nvPicPr>
        <p:blipFill>
          <a:blip r:embed="rId6"/>
          <a:stretch>
            <a:fillRect/>
          </a:stretch>
        </p:blipFill>
        <p:spPr>
          <a:xfrm rot="479613">
            <a:off x="1447688" y="4789433"/>
            <a:ext cx="2516813" cy="1309129"/>
          </a:xfrm>
          <a:prstGeom prst="rect">
            <a:avLst/>
          </a:prstGeom>
        </p:spPr>
      </p:pic>
      <p:pic>
        <p:nvPicPr>
          <p:cNvPr id="11" name="Picture 10"/>
          <p:cNvPicPr>
            <a:picLocks noChangeAspect="1"/>
          </p:cNvPicPr>
          <p:nvPr/>
        </p:nvPicPr>
        <p:blipFill>
          <a:blip r:embed="rId7"/>
          <a:stretch>
            <a:fillRect/>
          </a:stretch>
        </p:blipFill>
        <p:spPr>
          <a:xfrm>
            <a:off x="6809030" y="5943600"/>
            <a:ext cx="2334970" cy="841321"/>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p:cNvSpPr>
          <p:nvPr>
            <p:ph idx="1"/>
          </p:nvPr>
        </p:nvSpPr>
        <p:spPr>
          <a:xfrm>
            <a:off x="304800" y="2057400"/>
            <a:ext cx="8305800" cy="3992563"/>
          </a:xfrm>
        </p:spPr>
        <p:txBody>
          <a:bodyPr>
            <a:normAutofit/>
          </a:bodyPr>
          <a:lstStyle/>
          <a:p>
            <a:pPr eaLnBrk="1" hangingPunct="1">
              <a:lnSpc>
                <a:spcPct val="90000"/>
              </a:lnSpc>
            </a:pPr>
            <a:r>
              <a:rPr lang="es-US" sz="1600" dirty="0">
                <a:latin typeface="Times New Roman" panose="02020603050405020304" pitchFamily="18" charset="0"/>
                <a:cs typeface="Times New Roman" panose="02020603050405020304" pitchFamily="18" charset="0"/>
              </a:rPr>
              <a:t>Leer la información y los materiales detenidamente.</a:t>
            </a:r>
          </a:p>
          <a:p>
            <a:pPr eaLnBrk="1" hangingPunct="1">
              <a:lnSpc>
                <a:spcPct val="90000"/>
              </a:lnSpc>
            </a:pPr>
            <a:r>
              <a:rPr lang="es-US" sz="1600" dirty="0">
                <a:latin typeface="Times New Roman" panose="02020603050405020304" pitchFamily="18" charset="0"/>
                <a:cs typeface="Times New Roman" panose="02020603050405020304" pitchFamily="18" charset="0"/>
              </a:rPr>
              <a:t>Para utilizar los servicios ofrecidos por su Centro de Empleo y otros recursos de la comunidad.</a:t>
            </a:r>
          </a:p>
          <a:p>
            <a:pPr eaLnBrk="1" hangingPunct="1">
              <a:lnSpc>
                <a:spcPct val="90000"/>
              </a:lnSpc>
            </a:pPr>
            <a:r>
              <a:rPr lang="es-US" sz="1600" dirty="0">
                <a:latin typeface="Times New Roman" panose="02020603050405020304" pitchFamily="18" charset="0"/>
                <a:cs typeface="Times New Roman" panose="02020603050405020304" pitchFamily="18" charset="0"/>
              </a:rPr>
              <a:t>Para llevar un registro de sus esfuerzos para encontrar trabajo.</a:t>
            </a:r>
          </a:p>
          <a:p>
            <a:pPr>
              <a:lnSpc>
                <a:spcPct val="90000"/>
              </a:lnSpc>
              <a:spcAft>
                <a:spcPts val="1200"/>
              </a:spcAft>
            </a:pPr>
            <a:r>
              <a:rPr lang="es-US" sz="1600" dirty="0">
                <a:latin typeface="Times New Roman" panose="02020603050405020304" pitchFamily="18" charset="0"/>
                <a:cs typeface="Times New Roman" panose="02020603050405020304" pitchFamily="18" charset="0"/>
              </a:rPr>
              <a:t>Para obtener una evaluación inicial completada por su Gerente de Casos Comerciales. </a:t>
            </a:r>
          </a:p>
          <a:p>
            <a:pPr>
              <a:lnSpc>
                <a:spcPct val="90000"/>
              </a:lnSpc>
              <a:spcAft>
                <a:spcPts val="1200"/>
              </a:spcAft>
            </a:pPr>
            <a:r>
              <a:rPr lang="es-US" sz="1600" dirty="0">
                <a:latin typeface="Times New Roman" panose="02020603050405020304" pitchFamily="18" charset="0"/>
                <a:cs typeface="Times New Roman" panose="02020603050405020304" pitchFamily="18" charset="0"/>
              </a:rPr>
              <a:t>Para solicitar beneficios dentro de los plazos especificados.</a:t>
            </a:r>
          </a:p>
          <a:p>
            <a:pPr>
              <a:lnSpc>
                <a:spcPct val="90000"/>
              </a:lnSpc>
              <a:spcAft>
                <a:spcPts val="1200"/>
              </a:spcAft>
            </a:pPr>
            <a:r>
              <a:rPr lang="es-US" sz="1600" dirty="0">
                <a:latin typeface="Times New Roman" panose="02020603050405020304" pitchFamily="18" charset="0"/>
                <a:cs typeface="Times New Roman" panose="02020603050405020304" pitchFamily="18" charset="0"/>
              </a:rPr>
              <a:t>Para enviar por correo electrónico su buzón de TAA asignado, que se encuentra en su aviso para asistir a una Sesión comercial de forma regular.</a:t>
            </a:r>
          </a:p>
          <a:p>
            <a:pPr>
              <a:lnSpc>
                <a:spcPct val="90000"/>
              </a:lnSpc>
              <a:spcAft>
                <a:spcPts val="1200"/>
              </a:spcAft>
            </a:pPr>
            <a:r>
              <a:rPr lang="es-US" sz="1600" dirty="0">
                <a:latin typeface="Times New Roman" panose="02020603050405020304" pitchFamily="18" charset="0"/>
                <a:cs typeface="Times New Roman" panose="02020603050405020304" pitchFamily="18" charset="0"/>
              </a:rPr>
              <a:t>Para formular preguntas si no entiende un beneficio o servicio en particular para que pueda aprovechar el programa al máximo. </a:t>
            </a:r>
            <a:endParaRPr lang="es-US" sz="2400" dirty="0"/>
          </a:p>
          <a:p>
            <a:pPr marL="0" indent="0" eaLnBrk="1" hangingPunct="1">
              <a:lnSpc>
                <a:spcPct val="90000"/>
              </a:lnSpc>
              <a:buNone/>
            </a:pPr>
            <a:endParaRPr lang="es-US" dirty="0"/>
          </a:p>
          <a:p>
            <a:pPr eaLnBrk="1" hangingPunct="1"/>
            <a:endParaRPr lang="es-US" dirty="0"/>
          </a:p>
        </p:txBody>
      </p:sp>
      <p:pic>
        <p:nvPicPr>
          <p:cNvPr id="3" name="Picture 2"/>
          <p:cNvPicPr>
            <a:picLocks noChangeAspect="1"/>
          </p:cNvPicPr>
          <p:nvPr/>
        </p:nvPicPr>
        <p:blipFill>
          <a:blip r:embed="rId3"/>
          <a:stretch>
            <a:fillRect/>
          </a:stretch>
        </p:blipFill>
        <p:spPr>
          <a:xfrm>
            <a:off x="1447800" y="27709"/>
            <a:ext cx="5638800" cy="1648691"/>
          </a:xfrm>
          <a:prstGeom prst="rect">
            <a:avLst/>
          </a:prstGeom>
        </p:spPr>
      </p:pic>
      <p:pic>
        <p:nvPicPr>
          <p:cNvPr id="4" name="Picture 3"/>
          <p:cNvPicPr>
            <a:picLocks noChangeAspect="1"/>
          </p:cNvPicPr>
          <p:nvPr/>
        </p:nvPicPr>
        <p:blipFill>
          <a:blip r:embed="rId4"/>
          <a:stretch>
            <a:fillRect/>
          </a:stretch>
        </p:blipFill>
        <p:spPr>
          <a:xfrm>
            <a:off x="6799794" y="5867400"/>
            <a:ext cx="2334970" cy="841321"/>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02" name="Title 1"/>
          <p:cNvSpPr>
            <a:spLocks noGrp="1"/>
          </p:cNvSpPr>
          <p:nvPr>
            <p:ph type="title" orient="vert"/>
          </p:nvPr>
        </p:nvSpPr>
        <p:spPr>
          <a:xfrm>
            <a:off x="381000" y="304800"/>
            <a:ext cx="8001000" cy="1447800"/>
          </a:xfrm>
        </p:spPr>
        <p:txBody>
          <a:bodyPr vert="horz" anchor="t">
            <a:normAutofit/>
          </a:bodyPr>
          <a:lstStyle/>
          <a:p>
            <a:pPr algn="ctr" eaLnBrk="1" fontAlgn="auto" hangingPunct="1">
              <a:spcAft>
                <a:spcPts val="0"/>
              </a:spcAft>
              <a:defRPr/>
            </a:pPr>
            <a:r>
              <a:rPr lang="en-US" dirty="0"/>
              <a:t/>
            </a:r>
            <a:br>
              <a:rPr lang="en-US" dirty="0"/>
            </a:br>
            <a:endParaRPr lang="es-US" sz="2800" dirty="0"/>
          </a:p>
        </p:txBody>
      </p:sp>
      <p:sp>
        <p:nvSpPr>
          <p:cNvPr id="277507" name="Rectangle 3"/>
          <p:cNvSpPr txBox="1">
            <a:spLocks/>
          </p:cNvSpPr>
          <p:nvPr/>
        </p:nvSpPr>
        <p:spPr bwMode="auto">
          <a:xfrm>
            <a:off x="304800" y="2057400"/>
            <a:ext cx="8686800" cy="3886200"/>
          </a:xfrm>
          <a:prstGeom prst="rect">
            <a:avLst/>
          </a:prstGeom>
          <a:noFill/>
          <a:ln w="9525">
            <a:noFill/>
            <a:miter lim="800000"/>
            <a:headEnd/>
            <a:tailEnd/>
          </a:ln>
        </p:spPr>
        <p:txBody>
          <a:bodyPr/>
          <a:lstStyle/>
          <a:p>
            <a:pPr>
              <a:spcBef>
                <a:spcPct val="20000"/>
              </a:spcBef>
            </a:pPr>
            <a:r>
              <a:rPr lang="es-US" sz="2000" b="1" dirty="0"/>
              <a:t>Lo que recibió por correo:</a:t>
            </a:r>
          </a:p>
          <a:p>
            <a:pPr>
              <a:spcBef>
                <a:spcPct val="20000"/>
              </a:spcBef>
            </a:pPr>
            <a:endParaRPr lang="es-US" sz="2000" b="1" dirty="0"/>
          </a:p>
          <a:p>
            <a:pPr marL="342900" indent="-342900">
              <a:spcBef>
                <a:spcPct val="20000"/>
              </a:spcBef>
              <a:buFont typeface="Arial" panose="020B0604020202020204" pitchFamily="34" charset="0"/>
              <a:buChar char="•"/>
            </a:pPr>
            <a:r>
              <a:rPr lang="es-US" sz="1450" dirty="0">
                <a:latin typeface="Times New Roman" panose="02020603050405020304" pitchFamily="18" charset="0"/>
                <a:cs typeface="Times New Roman" panose="02020603050405020304" pitchFamily="18" charset="0"/>
              </a:rPr>
              <a:t>La Notificación oficial para revisar esta presentación de Power Point así como las instrucciones sobre cómo unirse a una </a:t>
            </a:r>
            <a:r>
              <a:rPr lang="es-US" sz="1450" u="sng" dirty="0">
                <a:latin typeface="Times New Roman" panose="02020603050405020304" pitchFamily="18" charset="0"/>
                <a:cs typeface="Times New Roman" panose="02020603050405020304" pitchFamily="18" charset="0"/>
              </a:rPr>
              <a:t>conferencia telefónica</a:t>
            </a:r>
            <a:r>
              <a:rPr lang="es-US" sz="1450" dirty="0">
                <a:latin typeface="Times New Roman" panose="02020603050405020304" pitchFamily="18" charset="0"/>
                <a:cs typeface="Times New Roman" panose="02020603050405020304" pitchFamily="18" charset="0"/>
              </a:rPr>
              <a:t> para una sesión de admisión grupal comercial en la fecha y hora designadas.</a:t>
            </a:r>
          </a:p>
          <a:p>
            <a:pPr>
              <a:spcBef>
                <a:spcPct val="20000"/>
              </a:spcBef>
            </a:pPr>
            <a:endParaRPr lang="es-US" sz="1450" dirty="0">
              <a:latin typeface="Times New Roman" panose="02020603050405020304" pitchFamily="18" charset="0"/>
              <a:cs typeface="Times New Roman" panose="02020603050405020304" pitchFamily="18" charset="0"/>
            </a:endParaRPr>
          </a:p>
          <a:p>
            <a:pPr marL="342900" indent="-342900">
              <a:spcBef>
                <a:spcPct val="20000"/>
              </a:spcBef>
              <a:buFont typeface="Arial" pitchFamily="34" charset="0"/>
              <a:buChar char="•"/>
            </a:pPr>
            <a:r>
              <a:rPr lang="es-US" sz="1450" dirty="0">
                <a:latin typeface="Times New Roman" panose="02020603050405020304" pitchFamily="18" charset="0"/>
                <a:cs typeface="Times New Roman" panose="02020603050405020304" pitchFamily="18" charset="0"/>
              </a:rPr>
              <a:t>El aviso explica cómo debe imprimir una lista de formularios que se encuentran en el sitio web de VEC, que son necesarios para la próxima sesión de admisión grupal comercial.</a:t>
            </a:r>
          </a:p>
          <a:p>
            <a:pPr marL="342900" indent="-342900">
              <a:spcBef>
                <a:spcPct val="20000"/>
              </a:spcBef>
              <a:buFont typeface="Arial" pitchFamily="34" charset="0"/>
              <a:buChar char="•"/>
            </a:pPr>
            <a:endParaRPr lang="es-US" sz="1450" dirty="0">
              <a:latin typeface="Times New Roman" panose="02020603050405020304" pitchFamily="18" charset="0"/>
              <a:cs typeface="Times New Roman" panose="02020603050405020304" pitchFamily="18" charset="0"/>
            </a:endParaRPr>
          </a:p>
          <a:p>
            <a:pPr marL="342900" indent="-342900">
              <a:spcBef>
                <a:spcPct val="20000"/>
              </a:spcBef>
              <a:buFont typeface="Arial" pitchFamily="34" charset="0"/>
              <a:buChar char="•"/>
            </a:pPr>
            <a:r>
              <a:rPr lang="es-US" sz="1450" dirty="0">
                <a:latin typeface="Times New Roman" panose="02020603050405020304" pitchFamily="18" charset="0"/>
                <a:cs typeface="Times New Roman" panose="02020603050405020304" pitchFamily="18" charset="0"/>
              </a:rPr>
              <a:t>El aviso explica cómo imprimir los formularios necesarios para la próxima sesión de admisión comercial. </a:t>
            </a:r>
          </a:p>
          <a:p>
            <a:pPr>
              <a:spcBef>
                <a:spcPct val="20000"/>
              </a:spcBef>
            </a:pPr>
            <a:endParaRPr lang="es-US" sz="1450" dirty="0">
              <a:latin typeface="Times New Roman" panose="02020603050405020304" pitchFamily="18" charset="0"/>
              <a:cs typeface="Times New Roman" panose="02020603050405020304" pitchFamily="18" charset="0"/>
            </a:endParaRPr>
          </a:p>
          <a:p>
            <a:pPr marL="342900" indent="-342900">
              <a:spcBef>
                <a:spcPct val="20000"/>
              </a:spcBef>
              <a:buFont typeface="Arial" pitchFamily="34" charset="0"/>
              <a:buChar char="•"/>
            </a:pPr>
            <a:r>
              <a:rPr lang="es-US" sz="1450" dirty="0">
                <a:latin typeface="Times New Roman" panose="02020603050405020304" pitchFamily="18" charset="0"/>
                <a:cs typeface="Times New Roman" panose="02020603050405020304" pitchFamily="18" charset="0"/>
              </a:rPr>
              <a:t>Es posible que debido a la pandemia de COVID 19, sus centros locales de ventanilla única estén cerrados. Si no sabe cómo imprimir los documentos desde casa, debería imprimir los documentos necesarios con la ayuda de familiares, amigos, biblioteca, iglesia, etc.</a:t>
            </a:r>
          </a:p>
          <a:p>
            <a:pPr marL="342900" indent="-342900">
              <a:spcBef>
                <a:spcPct val="20000"/>
              </a:spcBef>
              <a:buFont typeface="Wingdings" pitchFamily="2" charset="2"/>
              <a:buNone/>
            </a:pPr>
            <a:endParaRPr lang="es-US" sz="3200" dirty="0">
              <a:latin typeface="Lucida Sans Unicode" pitchFamily="34" charset="0"/>
            </a:endParaRPr>
          </a:p>
        </p:txBody>
      </p:sp>
      <p:pic>
        <p:nvPicPr>
          <p:cNvPr id="4" name="Picture 6" descr="IMAGE_5"/>
          <p:cNvPicPr>
            <a:picLocks noChangeAspect="1" noChangeArrowheads="1"/>
          </p:cNvPicPr>
          <p:nvPr/>
        </p:nvPicPr>
        <p:blipFill>
          <a:blip r:embed="rId5" cstate="print"/>
          <a:srcRect/>
          <a:stretch>
            <a:fillRect/>
          </a:stretch>
        </p:blipFill>
        <p:spPr bwMode="auto">
          <a:xfrm>
            <a:off x="4572000" y="5638800"/>
            <a:ext cx="3276600" cy="914400"/>
          </a:xfrm>
          <a:prstGeom prst="rect">
            <a:avLst/>
          </a:prstGeom>
          <a:noFill/>
          <a:ln w="9525">
            <a:noFill/>
            <a:miter lim="800000"/>
            <a:headEnd/>
            <a:tailEnd/>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pic>
        <p:nvPicPr>
          <p:cNvPr id="5" name="Picture 4"/>
          <p:cNvPicPr>
            <a:picLocks noChangeAspect="1"/>
          </p:cNvPicPr>
          <p:nvPr/>
        </p:nvPicPr>
        <p:blipFill>
          <a:blip r:embed="rId7"/>
          <a:stretch>
            <a:fillRect/>
          </a:stretch>
        </p:blipFill>
        <p:spPr>
          <a:xfrm>
            <a:off x="533400" y="475673"/>
            <a:ext cx="2209800" cy="1276927"/>
          </a:xfrm>
          <a:prstGeom prst="rect">
            <a:avLst/>
          </a:prstGeom>
        </p:spPr>
      </p:pic>
    </p:spTree>
    <p:extLst>
      <p:ext uri="{BB962C8B-B14F-4D97-AF65-F5344CB8AC3E}">
        <p14:creationId xmlns:p14="http://schemas.microsoft.com/office/powerpoint/2010/main" val="1400331949"/>
      </p:ext>
    </p:extLst>
  </p:cSld>
  <p:clrMapOvr>
    <a:masterClrMapping/>
  </p:clrMapOvr>
  <p:transition advTm="51243">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 presetClass="path" presetSubtype="0" accel="50000" decel="50000" fill="hold" nodeType="withEffect">
                                  <p:stCondLst>
                                    <p:cond delay="0"/>
                                  </p:stCondLst>
                                  <p:iterate type="lt">
                                    <p:tmPct val="10000"/>
                                  </p:iterate>
                                  <p:childTnLst>
                                    <p:animMotion origin="layout" path="M 3.61111E-6 3.33333E-6  C 0.06892 3.33333E-6  0.125 0.02847  0.125 0.06389  C 0.125 0.09907  0.06892 0.12777  3.61111E-6 0.12777  C -0.0691 0.12777  -0.125 0.09907  -0.125 0.06389  C -0.125 0.02847  -0.0691 3.33333E-6  3.61111E-6 3.33333E-6  Z " pathEditMode="relative">
                                      <p:cBhvr>
                                        <p:cTn id="8" dur="2000" fill="hold"/>
                                        <p:tgtEl>
                                          <p:spTgt spid="10240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02" name="Title 1"/>
          <p:cNvSpPr>
            <a:spLocks noGrp="1"/>
          </p:cNvSpPr>
          <p:nvPr>
            <p:ph type="title" orient="vert"/>
          </p:nvPr>
        </p:nvSpPr>
        <p:spPr>
          <a:xfrm>
            <a:off x="381000" y="304800"/>
            <a:ext cx="8001000" cy="1295400"/>
          </a:xfrm>
        </p:spPr>
        <p:txBody>
          <a:bodyPr vert="horz" anchor="t">
            <a:normAutofit/>
          </a:bodyPr>
          <a:lstStyle/>
          <a:p>
            <a:pPr algn="ctr" eaLnBrk="1" fontAlgn="auto" hangingPunct="1">
              <a:spcAft>
                <a:spcPts val="0"/>
              </a:spcAft>
              <a:defRPr/>
            </a:pPr>
            <a:r>
              <a:rPr lang="en-US" dirty="0"/>
              <a:t/>
            </a:r>
            <a:br>
              <a:rPr lang="en-US" dirty="0"/>
            </a:br>
            <a:endParaRPr lang="es-US" sz="2800" dirty="0">
              <a:solidFill>
                <a:schemeClr val="accent1"/>
              </a:solidFill>
            </a:endParaRPr>
          </a:p>
        </p:txBody>
      </p:sp>
      <p:sp>
        <p:nvSpPr>
          <p:cNvPr id="277507" name="Rectangle 3"/>
          <p:cNvSpPr txBox="1">
            <a:spLocks/>
          </p:cNvSpPr>
          <p:nvPr/>
        </p:nvSpPr>
        <p:spPr bwMode="auto">
          <a:xfrm>
            <a:off x="228600" y="1615952"/>
            <a:ext cx="8686800" cy="5089648"/>
          </a:xfrm>
          <a:prstGeom prst="rect">
            <a:avLst/>
          </a:prstGeom>
          <a:noFill/>
          <a:ln w="9525">
            <a:noFill/>
            <a:miter lim="800000"/>
            <a:headEnd/>
            <a:tailEnd/>
          </a:ln>
        </p:spPr>
        <p:txBody>
          <a:bodyPr/>
          <a:lstStyle/>
          <a:p>
            <a:pPr marL="342900" indent="-342900">
              <a:spcBef>
                <a:spcPct val="20000"/>
              </a:spcBef>
              <a:buFont typeface="Arial" pitchFamily="34" charset="0"/>
              <a:buChar char="•"/>
            </a:pPr>
            <a:r>
              <a:rPr lang="es-US" sz="1400" dirty="0">
                <a:latin typeface="Times New Roman" panose="02020603050405020304" pitchFamily="18" charset="0"/>
                <a:cs typeface="Times New Roman" panose="02020603050405020304" pitchFamily="18" charset="0"/>
              </a:rPr>
              <a:t>Se unirá a la sesión de admisión comercial programada en la fecha y hora designadas en su carta de notificación. </a:t>
            </a:r>
          </a:p>
          <a:p>
            <a:pPr marL="342900" indent="-342900">
              <a:spcBef>
                <a:spcPct val="20000"/>
              </a:spcBef>
              <a:buFont typeface="Arial" pitchFamily="34" charset="0"/>
              <a:buChar char="•"/>
            </a:pPr>
            <a:r>
              <a:rPr lang="es-US" sz="1400" dirty="0">
                <a:latin typeface="Times New Roman" panose="02020603050405020304" pitchFamily="18" charset="0"/>
                <a:cs typeface="Times New Roman" panose="02020603050405020304" pitchFamily="18" charset="0"/>
              </a:rPr>
              <a:t>Debido al COVID19, todos los TAW se agrupan de forma virtual a través de una conferencia telefónica. </a:t>
            </a:r>
          </a:p>
          <a:p>
            <a:pPr marL="342900" indent="-342900">
              <a:spcBef>
                <a:spcPct val="20000"/>
              </a:spcBef>
              <a:buFont typeface="Arial" pitchFamily="34" charset="0"/>
              <a:buChar char="•"/>
            </a:pPr>
            <a:r>
              <a:rPr lang="es-US" sz="1400" dirty="0">
                <a:latin typeface="Times New Roman" panose="02020603050405020304" pitchFamily="18" charset="0"/>
                <a:cs typeface="Times New Roman" panose="02020603050405020304" pitchFamily="18" charset="0"/>
              </a:rPr>
              <a:t>Dentro de su notificación, podrá encontrar las instrucciones sobre cómo unirse a esta conferencia telefónica virtual de sesión de admisión comercial. </a:t>
            </a:r>
          </a:p>
          <a:p>
            <a:pPr marL="342900" indent="-342900">
              <a:spcBef>
                <a:spcPct val="20000"/>
              </a:spcBef>
              <a:buFont typeface="Arial" pitchFamily="34" charset="0"/>
              <a:buChar char="•"/>
            </a:pPr>
            <a:r>
              <a:rPr lang="es-US" sz="1400" dirty="0">
                <a:latin typeface="Times New Roman" panose="02020603050405020304" pitchFamily="18" charset="0"/>
                <a:cs typeface="Times New Roman" panose="02020603050405020304" pitchFamily="18" charset="0"/>
              </a:rPr>
              <a:t>Durante esta conferencia telefónica, lo guiaremos para que pueda completar los siguientes formularios:</a:t>
            </a:r>
            <a:endParaRPr lang="es-US" sz="1400" b="1" dirty="0">
              <a:solidFill>
                <a:schemeClr val="accent6">
                  <a:lumMod val="60000"/>
                  <a:lumOff val="40000"/>
                </a:schemeClr>
              </a:solidFill>
              <a:latin typeface="Times New Roman" panose="02020603050405020304" pitchFamily="18" charset="0"/>
              <a:cs typeface="Times New Roman" panose="02020603050405020304" pitchFamily="18" charset="0"/>
            </a:endParaRPr>
          </a:p>
          <a:p>
            <a:pPr marL="800100" lvl="1" indent="-342900">
              <a:spcBef>
                <a:spcPct val="20000"/>
              </a:spcBef>
              <a:buFont typeface="+mj-lt"/>
              <a:buAutoNum type="arabicPeriod"/>
            </a:pPr>
            <a:r>
              <a:rPr lang="es-US" sz="1400" dirty="0">
                <a:latin typeface="Times New Roman" panose="02020603050405020304" pitchFamily="18" charset="0"/>
                <a:cs typeface="Times New Roman" panose="02020603050405020304" pitchFamily="18" charset="0"/>
              </a:rPr>
              <a:t>Formulario de reclamación comercial (855) y/o (855-C)</a:t>
            </a:r>
          </a:p>
          <a:p>
            <a:pPr marL="800100" lvl="1" indent="-342900">
              <a:spcBef>
                <a:spcPct val="20000"/>
              </a:spcBef>
              <a:buFont typeface="+mj-lt"/>
              <a:buAutoNum type="arabicPeriod"/>
            </a:pPr>
            <a:r>
              <a:rPr lang="es-US" sz="1400" dirty="0">
                <a:latin typeface="Times New Roman" panose="02020603050405020304" pitchFamily="18" charset="0"/>
                <a:cs typeface="Times New Roman" panose="02020603050405020304" pitchFamily="18" charset="0"/>
              </a:rPr>
              <a:t>Formulario de Consentimiento de intercambio de información</a:t>
            </a:r>
          </a:p>
          <a:p>
            <a:pPr marL="800100" lvl="1" indent="-342900">
              <a:spcBef>
                <a:spcPct val="20000"/>
              </a:spcBef>
              <a:buFont typeface="+mj-lt"/>
              <a:buAutoNum type="arabicPeriod"/>
            </a:pPr>
            <a:r>
              <a:rPr lang="es-US" sz="1400" dirty="0">
                <a:latin typeface="Times New Roman" panose="02020603050405020304" pitchFamily="18" charset="0"/>
                <a:cs typeface="Times New Roman" panose="02020603050405020304" pitchFamily="18" charset="0"/>
              </a:rPr>
              <a:t>Formulario de información de contacto</a:t>
            </a:r>
          </a:p>
          <a:p>
            <a:pPr marL="800100" lvl="1" indent="-342900">
              <a:spcBef>
                <a:spcPct val="20000"/>
              </a:spcBef>
              <a:buFont typeface="+mj-lt"/>
              <a:buAutoNum type="arabicPeriod"/>
            </a:pPr>
            <a:r>
              <a:rPr lang="es-US" sz="1400" dirty="0">
                <a:latin typeface="Times New Roman" panose="02020603050405020304" pitchFamily="18" charset="0"/>
                <a:cs typeface="Times New Roman" panose="02020603050405020304" pitchFamily="18" charset="0"/>
              </a:rPr>
              <a:t>Formulario de certificación del trabajador</a:t>
            </a:r>
          </a:p>
          <a:p>
            <a:pPr marL="800100" lvl="1" indent="-342900">
              <a:spcBef>
                <a:spcPct val="20000"/>
              </a:spcBef>
              <a:buFont typeface="+mj-lt"/>
              <a:buAutoNum type="arabicPeriod"/>
            </a:pPr>
            <a:r>
              <a:rPr lang="es-US" sz="1400" dirty="0">
                <a:latin typeface="Times New Roman" panose="02020603050405020304" pitchFamily="18" charset="0"/>
                <a:cs typeface="Times New Roman" panose="02020603050405020304" pitchFamily="18" charset="0"/>
              </a:rPr>
              <a:t>Formulario de transición de respuesta rápida</a:t>
            </a:r>
          </a:p>
          <a:p>
            <a:pPr marL="800100" lvl="1" indent="-342900">
              <a:spcBef>
                <a:spcPct val="20000"/>
              </a:spcBef>
              <a:buFont typeface="+mj-lt"/>
              <a:buAutoNum type="arabicPeriod"/>
            </a:pPr>
            <a:r>
              <a:rPr lang="es-US" sz="1400" dirty="0">
                <a:latin typeface="Times New Roman" panose="02020603050405020304" pitchFamily="18" charset="0"/>
                <a:cs typeface="Times New Roman" panose="02020603050405020304" pitchFamily="18" charset="0"/>
              </a:rPr>
              <a:t>Declaración de EEO</a:t>
            </a:r>
          </a:p>
          <a:p>
            <a:pPr marL="800100" lvl="1" indent="-342900">
              <a:spcBef>
                <a:spcPct val="20000"/>
              </a:spcBef>
              <a:buFont typeface="+mj-lt"/>
              <a:buAutoNum type="arabicPeriod"/>
            </a:pPr>
            <a:r>
              <a:rPr lang="es-US" sz="1400" dirty="0">
                <a:latin typeface="Times New Roman" panose="02020603050405020304" pitchFamily="18" charset="0"/>
                <a:cs typeface="Times New Roman" panose="02020603050405020304" pitchFamily="18" charset="0"/>
              </a:rPr>
              <a:t>Revisaremos la Descripción general de los derechos de beneficios (Benefit Rights Overview, BRI) con usted para una mejor comprensión de los beneficios de TAA. En el sitio web se encuentran descripciones generales de la capacitación, los subsidios de búsqueda de empleo, los subsidios de reubicación y RTAA que brindan detalles adicionales sobre estos beneficios.</a:t>
            </a:r>
          </a:p>
          <a:p>
            <a:pPr lvl="1">
              <a:spcBef>
                <a:spcPct val="20000"/>
              </a:spcBef>
            </a:pPr>
            <a:endParaRPr lang="es-US" sz="1400" dirty="0">
              <a:latin typeface="Times New Roman" panose="02020603050405020304" pitchFamily="18" charset="0"/>
              <a:cs typeface="Times New Roman" panose="02020603050405020304" pitchFamily="18" charset="0"/>
            </a:endParaRPr>
          </a:p>
          <a:p>
            <a:pPr>
              <a:spcBef>
                <a:spcPct val="20000"/>
              </a:spcBef>
            </a:pPr>
            <a:r>
              <a:rPr lang="es-US" sz="1400" b="1" dirty="0">
                <a:solidFill>
                  <a:schemeClr val="accent6">
                    <a:lumMod val="75000"/>
                  </a:schemeClr>
                </a:solidFill>
                <a:latin typeface="Times New Roman" panose="02020603050405020304" pitchFamily="18" charset="0"/>
                <a:cs typeface="Times New Roman" panose="02020603050405020304" pitchFamily="18" charset="0"/>
              </a:rPr>
              <a:t>Le sugerimos no completar el papeleo antes de asistir a la sesión de admisión comercial, hay información que debe aparecer en esos formularios y, si no se incluye, ocasionará un retraso en el otorgamiento de los beneficios.</a:t>
            </a:r>
            <a:endParaRPr lang="es-US" sz="1400" dirty="0">
              <a:latin typeface="Times New Roman" panose="02020603050405020304" pitchFamily="18" charset="0"/>
              <a:cs typeface="Times New Roman" panose="02020603050405020304" pitchFamily="18" charset="0"/>
            </a:endParaRPr>
          </a:p>
          <a:p>
            <a:pPr>
              <a:spcBef>
                <a:spcPct val="20000"/>
              </a:spcBef>
            </a:pPr>
            <a:endParaRPr lang="es-US" sz="2400" dirty="0"/>
          </a:p>
          <a:p>
            <a:pPr>
              <a:spcBef>
                <a:spcPct val="20000"/>
              </a:spcBef>
            </a:pPr>
            <a:endParaRPr lang="es-US" sz="2600" dirty="0"/>
          </a:p>
          <a:p>
            <a:pPr marL="342900" indent="-342900">
              <a:spcBef>
                <a:spcPct val="20000"/>
              </a:spcBef>
              <a:buFont typeface="Wingdings" pitchFamily="2" charset="2"/>
              <a:buNone/>
            </a:pPr>
            <a:endParaRPr lang="es-US" sz="3200" dirty="0">
              <a:latin typeface="Lucida Sans Unicode" pitchFamily="34" charset="0"/>
            </a:endParaRPr>
          </a:p>
        </p:txBody>
      </p:sp>
      <p:pic>
        <p:nvPicPr>
          <p:cNvPr id="4" name="Picture 6" descr="IMAGE_5"/>
          <p:cNvPicPr>
            <a:picLocks noChangeAspect="1" noChangeArrowheads="1"/>
          </p:cNvPicPr>
          <p:nvPr/>
        </p:nvPicPr>
        <p:blipFill>
          <a:blip r:embed="rId5" cstate="print"/>
          <a:srcRect/>
          <a:stretch>
            <a:fillRect/>
          </a:stretch>
        </p:blipFill>
        <p:spPr bwMode="auto">
          <a:xfrm>
            <a:off x="6477000" y="6096000"/>
            <a:ext cx="1905000" cy="609600"/>
          </a:xfrm>
          <a:prstGeom prst="rect">
            <a:avLst/>
          </a:prstGeom>
          <a:noFill/>
          <a:ln w="9525">
            <a:noFill/>
            <a:miter lim="800000"/>
            <a:headEnd/>
            <a:tailEnd/>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pic>
        <p:nvPicPr>
          <p:cNvPr id="2" name="Picture 1"/>
          <p:cNvPicPr>
            <a:picLocks noChangeAspect="1"/>
          </p:cNvPicPr>
          <p:nvPr/>
        </p:nvPicPr>
        <p:blipFill>
          <a:blip r:embed="rId7"/>
          <a:stretch>
            <a:fillRect/>
          </a:stretch>
        </p:blipFill>
        <p:spPr>
          <a:xfrm>
            <a:off x="2698173" y="317213"/>
            <a:ext cx="3886200" cy="1039915"/>
          </a:xfrm>
          <a:prstGeom prst="rect">
            <a:avLst/>
          </a:prstGeom>
        </p:spPr>
      </p:pic>
    </p:spTree>
    <p:extLst>
      <p:ext uri="{BB962C8B-B14F-4D97-AF65-F5344CB8AC3E}">
        <p14:creationId xmlns:p14="http://schemas.microsoft.com/office/powerpoint/2010/main" val="2539805930"/>
      </p:ext>
    </p:extLst>
  </p:cSld>
  <p:clrMapOvr>
    <a:masterClrMapping/>
  </p:clrMapOvr>
  <p:transition advTm="63614">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 presetClass="path" presetSubtype="0" accel="50000" decel="50000" fill="hold" nodeType="withEffect">
                                  <p:stCondLst>
                                    <p:cond delay="0"/>
                                  </p:stCondLst>
                                  <p:iterate type="lt">
                                    <p:tmPct val="10000"/>
                                  </p:iterate>
                                  <p:childTnLst>
                                    <p:animMotion origin="layout" path="M 3.61111E-6 3.33333E-6  C 0.06892 3.33333E-6  0.125 0.02847  0.125 0.06389  C 0.125 0.09907  0.06892 0.12777  3.61111E-6 0.12777  C -0.0691 0.12777  -0.125 0.09907  -0.125 0.06389  C -0.125 0.02847  -0.0691 3.33333E-6  3.61111E-6 3.33333E-6  Z " pathEditMode="relative">
                                      <p:cBhvr>
                                        <p:cTn id="8" dur="2000" fill="hold"/>
                                        <p:tgtEl>
                                          <p:spTgt spid="10240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p:cNvSpPr>
            <a:spLocks noGrp="1"/>
          </p:cNvSpPr>
          <p:nvPr>
            <p:ph type="title"/>
          </p:nvPr>
        </p:nvSpPr>
        <p:spPr>
          <a:xfrm>
            <a:off x="1219200" y="295613"/>
            <a:ext cx="7773704" cy="438912"/>
          </a:xfrm>
        </p:spPr>
        <p:txBody>
          <a:bodyPr anchor="t">
            <a:noAutofit/>
          </a:bodyPr>
          <a:lstStyle/>
          <a:p>
            <a:pPr eaLnBrk="1" hangingPunct="1"/>
            <a:r>
              <a:rPr lang="es-US" sz="1900" dirty="0">
                <a:solidFill>
                  <a:schemeClr val="tx2">
                    <a:lumMod val="50000"/>
                  </a:schemeClr>
                </a:solidFill>
              </a:rPr>
              <a:t>Primero, ¿por qué su empleador fue certificado para el programa Comercial? </a:t>
            </a:r>
          </a:p>
        </p:txBody>
      </p:sp>
      <p:sp>
        <p:nvSpPr>
          <p:cNvPr id="93186" name="TextBox 2"/>
          <p:cNvSpPr txBox="1">
            <a:spLocks noChangeArrowheads="1"/>
          </p:cNvSpPr>
          <p:nvPr/>
        </p:nvSpPr>
        <p:spPr bwMode="auto">
          <a:xfrm>
            <a:off x="990600" y="290661"/>
            <a:ext cx="8229600" cy="1461939"/>
          </a:xfrm>
          <a:prstGeom prst="rect">
            <a:avLst/>
          </a:prstGeom>
          <a:noFill/>
          <a:ln w="9525">
            <a:noFill/>
            <a:miter lim="800000"/>
            <a:headEnd/>
            <a:tailEnd/>
          </a:ln>
        </p:spPr>
        <p:txBody>
          <a:bodyPr wrap="square">
            <a:spAutoFit/>
          </a:bodyPr>
          <a:lstStyle/>
          <a:p>
            <a:endParaRPr lang="es-US" sz="1900" dirty="0"/>
          </a:p>
          <a:p>
            <a:r>
              <a:rPr lang="es-US" sz="1400" dirty="0">
                <a:latin typeface="Times New Roman" panose="02020603050405020304" pitchFamily="18" charset="0"/>
                <a:cs typeface="Times New Roman" panose="02020603050405020304" pitchFamily="18" charset="0"/>
              </a:rPr>
              <a:t>Es importante entender que las peticiones no se aplican específicamente a las empresas; se presentan en nombre de un grupo de trabajadores afectados. Se podría determinar que un grupo de trabajadores en particular es elegible para solicitar los beneficios y servicios de TAA o, en muchos casos, se determina que toda la compañía es elegible para solicitar los beneficios y servicios de TAA.</a:t>
            </a:r>
          </a:p>
          <a:p>
            <a:endParaRPr lang="es-US" sz="14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2133600" y="1447800"/>
            <a:ext cx="4648201" cy="1981200"/>
          </a:xfrm>
          <a:prstGeom prst="rect">
            <a:avLst/>
          </a:prstGeom>
        </p:spPr>
      </p:pic>
      <p:sp>
        <p:nvSpPr>
          <p:cNvPr id="4" name="Rectangle 3"/>
          <p:cNvSpPr/>
          <p:nvPr/>
        </p:nvSpPr>
        <p:spPr>
          <a:xfrm>
            <a:off x="1371600" y="3378086"/>
            <a:ext cx="6172200" cy="1600438"/>
          </a:xfrm>
          <a:prstGeom prst="rect">
            <a:avLst/>
          </a:prstGeom>
        </p:spPr>
        <p:txBody>
          <a:bodyPr wrap="square">
            <a:spAutoFit/>
          </a:bodyPr>
          <a:lstStyle/>
          <a:p>
            <a:r>
              <a:rPr lang="es-US" sz="1400" dirty="0">
                <a:latin typeface="Times New Roman" panose="02020603050405020304" pitchFamily="18" charset="0"/>
                <a:cs typeface="Times New Roman" panose="02020603050405020304" pitchFamily="18" charset="0"/>
              </a:rPr>
              <a:t>Las peticiones pueden ser presentadas ante el Departamento del Trabajo (DOL) por:</a:t>
            </a:r>
          </a:p>
          <a:p>
            <a:r>
              <a:rPr lang="es-US" sz="1400" dirty="0">
                <a:latin typeface="Times New Roman" panose="02020603050405020304" pitchFamily="18" charset="0"/>
                <a:cs typeface="Times New Roman" panose="02020603050405020304" pitchFamily="18" charset="0"/>
              </a:rPr>
              <a:t> • Dos trabajadores afectados,</a:t>
            </a:r>
          </a:p>
          <a:p>
            <a:r>
              <a:rPr lang="es-US" sz="1400" dirty="0">
                <a:latin typeface="Times New Roman" panose="02020603050405020304" pitchFamily="18" charset="0"/>
                <a:cs typeface="Times New Roman" panose="02020603050405020304" pitchFamily="18" charset="0"/>
              </a:rPr>
              <a:t>• Un sindicato o representante sindical apropiado,</a:t>
            </a:r>
          </a:p>
          <a:p>
            <a:r>
              <a:rPr lang="es-US" sz="1400" dirty="0">
                <a:latin typeface="Times New Roman" panose="02020603050405020304" pitchFamily="18" charset="0"/>
                <a:cs typeface="Times New Roman" panose="02020603050405020304" pitchFamily="18" charset="0"/>
              </a:rPr>
              <a:t>• El empleador,</a:t>
            </a:r>
          </a:p>
          <a:p>
            <a:r>
              <a:rPr lang="es-US" sz="1400" dirty="0">
                <a:latin typeface="Times New Roman" panose="02020603050405020304" pitchFamily="18" charset="0"/>
                <a:cs typeface="Times New Roman" panose="02020603050405020304" pitchFamily="18" charset="0"/>
              </a:rPr>
              <a:t>• La Oficina del Estado de Virginia para el programa de Asistencia por Ajuste Comercial, o</a:t>
            </a:r>
          </a:p>
          <a:p>
            <a:r>
              <a:rPr lang="es-US" sz="1400" dirty="0">
                <a:latin typeface="Times New Roman" panose="02020603050405020304" pitchFamily="18" charset="0"/>
                <a:cs typeface="Times New Roman" panose="02020603050405020304" pitchFamily="18" charset="0"/>
              </a:rPr>
              <a:t>• Personal local del Centro de Orientación Profesional de Virginia.</a:t>
            </a:r>
          </a:p>
        </p:txBody>
      </p:sp>
      <p:sp>
        <p:nvSpPr>
          <p:cNvPr id="5" name="Rectangle 4"/>
          <p:cNvSpPr/>
          <p:nvPr/>
        </p:nvSpPr>
        <p:spPr>
          <a:xfrm>
            <a:off x="76200" y="4774049"/>
            <a:ext cx="9144000" cy="1384995"/>
          </a:xfrm>
          <a:prstGeom prst="rect">
            <a:avLst/>
          </a:prstGeom>
        </p:spPr>
        <p:txBody>
          <a:bodyPr wrap="square">
            <a:spAutoFit/>
          </a:bodyPr>
          <a:lstStyle/>
          <a:p>
            <a:endParaRPr lang="es-US" sz="1400" dirty="0">
              <a:latin typeface="Times New Roman" panose="02020603050405020304" pitchFamily="18" charset="0"/>
              <a:cs typeface="Times New Roman" panose="02020603050405020304" pitchFamily="18" charset="0"/>
            </a:endParaRPr>
          </a:p>
          <a:p>
            <a:r>
              <a:rPr lang="es-US" sz="1400" dirty="0">
                <a:latin typeface="Times New Roman" panose="02020603050405020304" pitchFamily="18" charset="0"/>
                <a:cs typeface="Times New Roman" panose="02020603050405020304" pitchFamily="18" charset="0"/>
              </a:rPr>
              <a:t>Si se determina que los trabajadores cumplen con los criterios de elegibilidad grupal establecidos por la Ley Comercial, entonces la Oficina para el programa de Asistencia de Ajuste Comercial (Office of Trade Adjustment Assistance, OTAA) del Departamento de Trabajo de los Estados Unidos emitirá una certificación de elegibilidad grupal. La OTAA notificará a los peticionarios, a la empresa de los trabajadores y a la Comisión de Empleo de Virginia (VEC) sobre la resolución por escrito. La resolución también se publicará en el sitio web de TAA y en el Registro Federal.</a:t>
            </a:r>
          </a:p>
        </p:txBody>
      </p:sp>
      <p:pic>
        <p:nvPicPr>
          <p:cNvPr id="6" name="Picture 5"/>
          <p:cNvPicPr>
            <a:picLocks noChangeAspect="1"/>
          </p:cNvPicPr>
          <p:nvPr/>
        </p:nvPicPr>
        <p:blipFill>
          <a:blip r:embed="rId4"/>
          <a:stretch>
            <a:fillRect/>
          </a:stretch>
        </p:blipFill>
        <p:spPr>
          <a:xfrm>
            <a:off x="6251204" y="5867321"/>
            <a:ext cx="2816596" cy="914479"/>
          </a:xfrm>
          <a:prstGeom prst="rect">
            <a:avLst/>
          </a:prstGeom>
        </p:spPr>
      </p:pic>
      <p:pic>
        <p:nvPicPr>
          <p:cNvPr id="7" name="Picture 6"/>
          <p:cNvPicPr>
            <a:picLocks noChangeAspect="1"/>
          </p:cNvPicPr>
          <p:nvPr/>
        </p:nvPicPr>
        <p:blipFill>
          <a:blip r:embed="rId5"/>
          <a:stretch>
            <a:fillRect/>
          </a:stretch>
        </p:blipFill>
        <p:spPr>
          <a:xfrm>
            <a:off x="74896" y="139383"/>
            <a:ext cx="991904" cy="1190284"/>
          </a:xfrm>
          <a:prstGeom prst="rect">
            <a:avLst/>
          </a:prstGeom>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7507" name="Rectangle 3"/>
          <p:cNvSpPr txBox="1">
            <a:spLocks/>
          </p:cNvSpPr>
          <p:nvPr/>
        </p:nvSpPr>
        <p:spPr bwMode="auto">
          <a:xfrm>
            <a:off x="304800" y="2209800"/>
            <a:ext cx="8686800" cy="3886200"/>
          </a:xfrm>
          <a:prstGeom prst="rect">
            <a:avLst/>
          </a:prstGeom>
          <a:noFill/>
          <a:ln w="9525">
            <a:noFill/>
            <a:miter lim="800000"/>
            <a:headEnd/>
            <a:tailEnd/>
          </a:ln>
        </p:spPr>
        <p:txBody>
          <a:bodyPr/>
          <a:lstStyle/>
          <a:p>
            <a:pPr marL="342900" indent="-342900">
              <a:spcBef>
                <a:spcPct val="20000"/>
              </a:spcBef>
              <a:buFont typeface="Arial" pitchFamily="34" charset="0"/>
              <a:buChar char="•"/>
            </a:pPr>
            <a:r>
              <a:rPr lang="es-US" dirty="0">
                <a:latin typeface="Times New Roman" panose="02020603050405020304" pitchFamily="18" charset="0"/>
                <a:cs typeface="Times New Roman" panose="02020603050405020304" pitchFamily="18" charset="0"/>
              </a:rPr>
              <a:t>Le solicitaremos que envíe sus formularios completados por correo a una oficina designada, asegúrese de haber colocado la dirección del remitente en el sobre y haber hecho copias de los formularios para sus registros.</a:t>
            </a:r>
          </a:p>
          <a:p>
            <a:pPr marL="342900" indent="-342900">
              <a:spcBef>
                <a:spcPct val="20000"/>
              </a:spcBef>
              <a:buFont typeface="Arial" pitchFamily="34" charset="0"/>
              <a:buChar char="•"/>
            </a:pPr>
            <a:r>
              <a:rPr lang="es-US" dirty="0">
                <a:latin typeface="Times New Roman" panose="02020603050405020304" pitchFamily="18" charset="0"/>
                <a:cs typeface="Times New Roman" panose="02020603050405020304" pitchFamily="18" charset="0"/>
              </a:rPr>
              <a:t>Asegúrese haber completado sus formularios según las instrucciones, firmarlos y poner fecha.</a:t>
            </a:r>
          </a:p>
          <a:p>
            <a:pPr marL="342900" indent="-342900">
              <a:spcBef>
                <a:spcPct val="20000"/>
              </a:spcBef>
              <a:buFont typeface="Arial" pitchFamily="34" charset="0"/>
              <a:buChar char="•"/>
            </a:pPr>
            <a:r>
              <a:rPr lang="es-US" dirty="0">
                <a:latin typeface="Times New Roman" panose="02020603050405020304" pitchFamily="18" charset="0"/>
                <a:cs typeface="Times New Roman" panose="02020603050405020304" pitchFamily="18" charset="0"/>
              </a:rPr>
              <a:t>El costo de enviar los documentos por correo será de 0.65 centavos.</a:t>
            </a:r>
          </a:p>
          <a:p>
            <a:pPr marL="342900" indent="-342900">
              <a:spcBef>
                <a:spcPct val="20000"/>
              </a:spcBef>
              <a:buFont typeface="Arial" pitchFamily="34" charset="0"/>
              <a:buChar char="•"/>
            </a:pPr>
            <a:r>
              <a:rPr lang="es-US" dirty="0">
                <a:latin typeface="Times New Roman" panose="02020603050405020304" pitchFamily="18" charset="0"/>
                <a:cs typeface="Times New Roman" panose="02020603050405020304" pitchFamily="18" charset="0"/>
              </a:rPr>
              <a:t>Recuerde que no podemos procesar su Reclamación Comercial hasta que haya solicitado los Beneficios del Seguro de Desempleo (UI).</a:t>
            </a:r>
          </a:p>
          <a:p>
            <a:pPr marL="342900" indent="-342900">
              <a:spcBef>
                <a:spcPct val="20000"/>
              </a:spcBef>
              <a:buFont typeface="Arial" pitchFamily="34" charset="0"/>
              <a:buChar char="•"/>
            </a:pPr>
            <a:r>
              <a:rPr lang="es-US" dirty="0">
                <a:latin typeface="Times New Roman" panose="02020603050405020304" pitchFamily="18" charset="0"/>
                <a:cs typeface="Times New Roman" panose="02020603050405020304" pitchFamily="18" charset="0"/>
              </a:rPr>
              <a:t>Espere su carta de Derecho de Asistencia Comercial en aproximadamente 10-14 días hábiles.</a:t>
            </a:r>
          </a:p>
          <a:p>
            <a:pPr>
              <a:spcBef>
                <a:spcPct val="20000"/>
              </a:spcBef>
            </a:pPr>
            <a:endParaRPr lang="es-US" sz="2600" dirty="0"/>
          </a:p>
          <a:p>
            <a:pPr marL="342900" indent="-342900">
              <a:spcBef>
                <a:spcPct val="20000"/>
              </a:spcBef>
              <a:buFont typeface="Wingdings" pitchFamily="2" charset="2"/>
              <a:buNone/>
            </a:pPr>
            <a:endParaRPr lang="es-US" sz="3200" dirty="0">
              <a:latin typeface="Lucida Sans Unicode" pitchFamily="34" charset="0"/>
            </a:endParaRPr>
          </a:p>
        </p:txBody>
      </p:sp>
      <p:pic>
        <p:nvPicPr>
          <p:cNvPr id="4" name="Picture 6" descr="IMAGE_5"/>
          <p:cNvPicPr>
            <a:picLocks noChangeAspect="1" noChangeArrowheads="1"/>
          </p:cNvPicPr>
          <p:nvPr/>
        </p:nvPicPr>
        <p:blipFill>
          <a:blip r:embed="rId3" cstate="print"/>
          <a:srcRect/>
          <a:stretch>
            <a:fillRect/>
          </a:stretch>
        </p:blipFill>
        <p:spPr bwMode="auto">
          <a:xfrm>
            <a:off x="4572000" y="5638800"/>
            <a:ext cx="3276600" cy="914400"/>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688511" y="407603"/>
            <a:ext cx="3883489" cy="1042506"/>
          </a:xfrm>
          <a:prstGeom prst="rect">
            <a:avLst/>
          </a:prstGeom>
        </p:spPr>
      </p:pic>
      <p:pic>
        <p:nvPicPr>
          <p:cNvPr id="5" name="Picture 4"/>
          <p:cNvPicPr>
            <a:picLocks noChangeAspect="1"/>
          </p:cNvPicPr>
          <p:nvPr/>
        </p:nvPicPr>
        <p:blipFill>
          <a:blip r:embed="rId5"/>
          <a:stretch>
            <a:fillRect/>
          </a:stretch>
        </p:blipFill>
        <p:spPr>
          <a:xfrm>
            <a:off x="4572000" y="762000"/>
            <a:ext cx="1371600" cy="380234"/>
          </a:xfrm>
          <a:prstGeom prst="rect">
            <a:avLst/>
          </a:prstGeom>
        </p:spPr>
      </p:pic>
    </p:spTree>
    <p:extLst>
      <p:ext uri="{BB962C8B-B14F-4D97-AF65-F5344CB8AC3E}">
        <p14:creationId xmlns:p14="http://schemas.microsoft.com/office/powerpoint/2010/main" val="356197159"/>
      </p:ext>
    </p:extLst>
  </p:cSld>
  <p:clrMapOvr>
    <a:masterClrMapping/>
  </p:clrMapOvr>
  <p:transition>
    <p:strips dir="rd"/>
  </p:transition>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7507" name="Rectangle 3"/>
          <p:cNvSpPr txBox="1">
            <a:spLocks/>
          </p:cNvSpPr>
          <p:nvPr/>
        </p:nvSpPr>
        <p:spPr bwMode="auto">
          <a:xfrm>
            <a:off x="304800" y="1329603"/>
            <a:ext cx="8686800" cy="4419600"/>
          </a:xfrm>
          <a:prstGeom prst="rect">
            <a:avLst/>
          </a:prstGeom>
          <a:noFill/>
          <a:ln w="9525">
            <a:noFill/>
            <a:miter lim="800000"/>
            <a:headEnd/>
            <a:tailEnd/>
          </a:ln>
        </p:spPr>
        <p:txBody>
          <a:bodyPr/>
          <a:lstStyle/>
          <a:p>
            <a:pPr marL="342900" indent="-342900">
              <a:spcBef>
                <a:spcPct val="20000"/>
              </a:spcBef>
              <a:buFont typeface="Arial" pitchFamily="34" charset="0"/>
              <a:buChar char="•"/>
            </a:pPr>
            <a:r>
              <a:rPr lang="es-US" sz="2000" dirty="0"/>
              <a:t>Usted ha completado la Fase I del proceso de inscripción de TAA por medio de este video.  </a:t>
            </a:r>
          </a:p>
          <a:p>
            <a:pPr marL="342900" indent="-342900">
              <a:spcBef>
                <a:spcPct val="20000"/>
              </a:spcBef>
              <a:buFont typeface="Arial" pitchFamily="34" charset="0"/>
              <a:buChar char="•"/>
            </a:pPr>
            <a:r>
              <a:rPr lang="es-US" sz="2000" dirty="0"/>
              <a:t>La Fase II se llevará a cabo por teléfono en la fecha y hora designadas en su carta de notificación.</a:t>
            </a:r>
          </a:p>
          <a:p>
            <a:pPr marL="342900" indent="-342900">
              <a:spcBef>
                <a:spcPct val="20000"/>
              </a:spcBef>
              <a:buFont typeface="Arial" pitchFamily="34" charset="0"/>
              <a:buChar char="•"/>
            </a:pPr>
            <a:r>
              <a:rPr lang="es-US" sz="2000" dirty="0"/>
              <a:t>Lea los Folletos de información general que cubren los beneficios específicos del Programa TAA y anote cualquier pregunta que pueda tener. Todas sus preguntas serán respondidas durante la Fase II.</a:t>
            </a:r>
          </a:p>
          <a:p>
            <a:pPr marL="342900" indent="-342900">
              <a:spcBef>
                <a:spcPct val="20000"/>
              </a:spcBef>
              <a:buFont typeface="Arial" pitchFamily="34" charset="0"/>
              <a:buChar char="•"/>
            </a:pPr>
            <a:r>
              <a:rPr lang="es-US" sz="2000" dirty="0"/>
              <a:t>Si no puede participar en la Fase II, envíe un correo electrónico al buzón que se encuentra en su carta de notificación y solicite que se le coloque en una lista para una sesión de recuperación.</a:t>
            </a:r>
          </a:p>
          <a:p>
            <a:pPr marL="342900" indent="-342900">
              <a:spcBef>
                <a:spcPct val="20000"/>
              </a:spcBef>
              <a:buFont typeface="Arial" pitchFamily="34" charset="0"/>
              <a:buChar char="•"/>
            </a:pPr>
            <a:r>
              <a:rPr lang="es-US" sz="2000" dirty="0"/>
              <a:t>Recuerde que estos beneficios son exclusivos y no están disponibles para todos.</a:t>
            </a:r>
          </a:p>
          <a:p>
            <a:pPr>
              <a:spcBef>
                <a:spcPct val="20000"/>
              </a:spcBef>
            </a:pPr>
            <a:endParaRPr lang="es-US" sz="2000" dirty="0"/>
          </a:p>
          <a:p>
            <a:pPr marL="342900" indent="-342900">
              <a:spcBef>
                <a:spcPct val="20000"/>
              </a:spcBef>
              <a:buFont typeface="Wingdings" pitchFamily="2" charset="2"/>
              <a:buNone/>
            </a:pPr>
            <a:endParaRPr lang="es-US" sz="3200" dirty="0">
              <a:latin typeface="Lucida Sans Unicode" pitchFamily="34" charset="0"/>
            </a:endParaRPr>
          </a:p>
        </p:txBody>
      </p:sp>
      <p:pic>
        <p:nvPicPr>
          <p:cNvPr id="4" name="Picture 6" descr="IMAGE_5"/>
          <p:cNvPicPr>
            <a:picLocks noChangeAspect="1" noChangeArrowheads="1"/>
          </p:cNvPicPr>
          <p:nvPr/>
        </p:nvPicPr>
        <p:blipFill>
          <a:blip r:embed="rId3" cstate="print"/>
          <a:srcRect/>
          <a:stretch>
            <a:fillRect/>
          </a:stretch>
        </p:blipFill>
        <p:spPr bwMode="auto">
          <a:xfrm>
            <a:off x="6553200" y="5943600"/>
            <a:ext cx="2362200" cy="762000"/>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3124200" y="50800"/>
            <a:ext cx="3048000" cy="1306512"/>
          </a:xfrm>
          <a:prstGeom prst="rect">
            <a:avLst/>
          </a:prstGeom>
        </p:spPr>
      </p:pic>
      <p:pic>
        <p:nvPicPr>
          <p:cNvPr id="5" name="Picture 4"/>
          <p:cNvPicPr>
            <a:picLocks noChangeAspect="1"/>
          </p:cNvPicPr>
          <p:nvPr/>
        </p:nvPicPr>
        <p:blipFill>
          <a:blip r:embed="rId5"/>
          <a:stretch>
            <a:fillRect/>
          </a:stretch>
        </p:blipFill>
        <p:spPr>
          <a:xfrm>
            <a:off x="684296" y="5298309"/>
            <a:ext cx="1372598" cy="479469"/>
          </a:xfrm>
          <a:prstGeom prst="rect">
            <a:avLst/>
          </a:prstGeom>
        </p:spPr>
      </p:pic>
      <p:sp>
        <p:nvSpPr>
          <p:cNvPr id="6" name="TextBox 5"/>
          <p:cNvSpPr txBox="1"/>
          <p:nvPr/>
        </p:nvSpPr>
        <p:spPr>
          <a:xfrm>
            <a:off x="2436389" y="5060862"/>
            <a:ext cx="6631411" cy="646331"/>
          </a:xfrm>
          <a:prstGeom prst="rect">
            <a:avLst/>
          </a:prstGeom>
          <a:noFill/>
        </p:spPr>
        <p:txBody>
          <a:bodyPr wrap="square" rtlCol="0">
            <a:spAutoFit/>
          </a:bodyPr>
          <a:lstStyle/>
          <a:p>
            <a:r>
              <a:rPr lang="es-US" b="1" dirty="0">
                <a:solidFill>
                  <a:schemeClr val="accent6">
                    <a:lumMod val="75000"/>
                  </a:schemeClr>
                </a:solidFill>
              </a:rPr>
              <a:t>En la Fase I del proceso de inscripción de TAA, esperamos trabajar con usted.</a:t>
            </a:r>
          </a:p>
        </p:txBody>
      </p:sp>
    </p:spTree>
    <p:extLst>
      <p:ext uri="{BB962C8B-B14F-4D97-AF65-F5344CB8AC3E}">
        <p14:creationId xmlns:p14="http://schemas.microsoft.com/office/powerpoint/2010/main" val="913941763"/>
      </p:ext>
    </p:extLst>
  </p:cSld>
  <p:clrMapOvr>
    <a:masterClrMapping/>
  </p:clrMapOvr>
  <p:transition>
    <p:strips dir="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9960" y="1398557"/>
            <a:ext cx="7467600" cy="4955203"/>
          </a:xfrm>
          <a:prstGeom prst="rect">
            <a:avLst/>
          </a:prstGeom>
        </p:spPr>
        <p:txBody>
          <a:bodyPr wrap="square">
            <a:spAutoFit/>
          </a:bodyPr>
          <a:lstStyle/>
          <a:p>
            <a:r>
              <a:rPr lang="es-US" sz="1400" dirty="0">
                <a:latin typeface="Times New Roman" panose="02020603050405020304" pitchFamily="18" charset="0"/>
                <a:cs typeface="Times New Roman" panose="02020603050405020304" pitchFamily="18" charset="0"/>
              </a:rPr>
              <a:t>Luego de que el DOL certifica a un grupo de trabajadores como elegibles, los trabajadores individuales cubiertos por la certificación solicitan, a través de la Comisión de Empleo de Virginia, beneficios individuales tales como:</a:t>
            </a:r>
          </a:p>
          <a:p>
            <a:endParaRPr lang="es-US" sz="1200" b="1" i="1"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endParaRPr lang="es-US" sz="1200" b="1" i="1" dirty="0">
              <a:latin typeface="Times New Roman" panose="02020603050405020304" pitchFamily="18" charset="0"/>
              <a:cs typeface="Times New Roman" panose="02020603050405020304" pitchFamily="18" charset="0"/>
            </a:endParaRPr>
          </a:p>
          <a:p>
            <a:endParaRPr lang="es-US" sz="1200" b="1" i="1"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6096000" y="5834965"/>
            <a:ext cx="2816596" cy="914479"/>
          </a:xfrm>
          <a:prstGeom prst="rect">
            <a:avLst/>
          </a:prstGeom>
        </p:spPr>
      </p:pic>
      <p:pic>
        <p:nvPicPr>
          <p:cNvPr id="20" name="Picture 19"/>
          <p:cNvPicPr>
            <a:picLocks noChangeAspect="1"/>
          </p:cNvPicPr>
          <p:nvPr/>
        </p:nvPicPr>
        <p:blipFill>
          <a:blip r:embed="rId4"/>
          <a:stretch>
            <a:fillRect/>
          </a:stretch>
        </p:blipFill>
        <p:spPr>
          <a:xfrm>
            <a:off x="872289" y="228600"/>
            <a:ext cx="1123339" cy="1169957"/>
          </a:xfrm>
          <a:prstGeom prst="rect">
            <a:avLst/>
          </a:prstGeom>
        </p:spPr>
      </p:pic>
      <p:cxnSp>
        <p:nvCxnSpPr>
          <p:cNvPr id="27" name="Straight Arrow Connector 26"/>
          <p:cNvCxnSpPr/>
          <p:nvPr/>
        </p:nvCxnSpPr>
        <p:spPr>
          <a:xfrm>
            <a:off x="1970806" y="2601601"/>
            <a:ext cx="3255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a:xfrm>
            <a:off x="922287" y="3388180"/>
            <a:ext cx="1196314" cy="9144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000" dirty="0">
                <a:solidFill>
                  <a:schemeClr val="accent5"/>
                </a:solidFill>
              </a:rPr>
              <a:t>Capacitación Aprobada por TAA</a:t>
            </a:r>
            <a:endParaRPr lang="es-US" sz="1000" dirty="0">
              <a:solidFill>
                <a:schemeClr val="accent6">
                  <a:lumMod val="60000"/>
                  <a:lumOff val="40000"/>
                </a:schemeClr>
              </a:solidFill>
            </a:endParaRPr>
          </a:p>
        </p:txBody>
      </p:sp>
      <p:sp>
        <p:nvSpPr>
          <p:cNvPr id="29" name="Rounded Rectangle 28"/>
          <p:cNvSpPr/>
          <p:nvPr/>
        </p:nvSpPr>
        <p:spPr>
          <a:xfrm>
            <a:off x="922287" y="2211326"/>
            <a:ext cx="1185924" cy="914400"/>
          </a:xfrm>
          <a:prstGeom prst="round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US" sz="1000" dirty="0">
                <a:solidFill>
                  <a:schemeClr val="accent5"/>
                </a:solidFill>
                <a:effectLst>
                  <a:innerShdw blurRad="63500" dist="50800" dir="13500000">
                    <a:prstClr val="black">
                      <a:alpha val="50000"/>
                    </a:prstClr>
                  </a:innerShdw>
                </a:effectLst>
              </a:rPr>
              <a:t>Subsidios de Reajuste Comercial </a:t>
            </a:r>
          </a:p>
        </p:txBody>
      </p:sp>
      <p:sp>
        <p:nvSpPr>
          <p:cNvPr id="31" name="Rounded Rectangle 30"/>
          <p:cNvSpPr/>
          <p:nvPr/>
        </p:nvSpPr>
        <p:spPr>
          <a:xfrm>
            <a:off x="957127" y="4721986"/>
            <a:ext cx="1185925" cy="9144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US" sz="1000" dirty="0">
                <a:solidFill>
                  <a:schemeClr val="accent1">
                    <a:lumMod val="75000"/>
                  </a:schemeClr>
                </a:solidFill>
                <a:latin typeface="Times New Roman" panose="02020603050405020304" pitchFamily="18" charset="0"/>
                <a:cs typeface="Times New Roman" panose="02020603050405020304" pitchFamily="18" charset="0"/>
              </a:rPr>
              <a:t>Asistencia de Ajuste Comercial de Reempleo </a:t>
            </a:r>
          </a:p>
        </p:txBody>
      </p:sp>
      <p:cxnSp>
        <p:nvCxnSpPr>
          <p:cNvPr id="33" name="Straight Arrow Connector 32"/>
          <p:cNvCxnSpPr/>
          <p:nvPr/>
        </p:nvCxnSpPr>
        <p:spPr>
          <a:xfrm>
            <a:off x="2133599" y="3777672"/>
            <a:ext cx="137916"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9" name="Picture 38"/>
          <p:cNvPicPr>
            <a:picLocks noChangeAspect="1"/>
          </p:cNvPicPr>
          <p:nvPr/>
        </p:nvPicPr>
        <p:blipFill>
          <a:blip r:embed="rId5"/>
          <a:stretch>
            <a:fillRect/>
          </a:stretch>
        </p:blipFill>
        <p:spPr>
          <a:xfrm>
            <a:off x="2143052" y="5067263"/>
            <a:ext cx="219475" cy="164606"/>
          </a:xfrm>
          <a:prstGeom prst="rect">
            <a:avLst/>
          </a:prstGeom>
        </p:spPr>
      </p:pic>
      <p:sp>
        <p:nvSpPr>
          <p:cNvPr id="3" name="TextBox 2"/>
          <p:cNvSpPr txBox="1"/>
          <p:nvPr/>
        </p:nvSpPr>
        <p:spPr>
          <a:xfrm>
            <a:off x="2261625" y="2278436"/>
            <a:ext cx="5282175" cy="646331"/>
          </a:xfrm>
          <a:prstGeom prst="rect">
            <a:avLst/>
          </a:prstGeom>
          <a:solidFill>
            <a:schemeClr val="accent1">
              <a:lumMod val="50000"/>
            </a:schemeClr>
          </a:solidFill>
        </p:spPr>
        <p:txBody>
          <a:bodyPr wrap="square" rtlCol="0">
            <a:spAutoFit/>
          </a:bodyPr>
          <a:lstStyle/>
          <a:p>
            <a:r>
              <a:rPr lang="es-US" sz="1200" dirty="0">
                <a:solidFill>
                  <a:schemeClr val="bg1"/>
                </a:solidFill>
                <a:latin typeface="Times New Roman" panose="02020603050405020304" pitchFamily="18" charset="0"/>
                <a:cs typeface="Times New Roman" panose="02020603050405020304" pitchFamily="18" charset="0"/>
              </a:rPr>
              <a:t>TRA - Asistencia de Reajuste Comercial: Subsidios para las personas mientras participan en capacitaciones a tiempo completo o para trabajadores certificados para quienes las capacitaciones no son factibles o apropiadas.</a:t>
            </a:r>
          </a:p>
        </p:txBody>
      </p:sp>
      <p:sp>
        <p:nvSpPr>
          <p:cNvPr id="4" name="TextBox 3"/>
          <p:cNvSpPr txBox="1"/>
          <p:nvPr/>
        </p:nvSpPr>
        <p:spPr>
          <a:xfrm>
            <a:off x="2261625" y="3509746"/>
            <a:ext cx="5282175" cy="646331"/>
          </a:xfrm>
          <a:prstGeom prst="rect">
            <a:avLst/>
          </a:prstGeom>
          <a:solidFill>
            <a:schemeClr val="accent1">
              <a:lumMod val="50000"/>
            </a:schemeClr>
          </a:solidFill>
        </p:spPr>
        <p:txBody>
          <a:bodyPr wrap="square" rtlCol="0">
            <a:spAutoFit/>
          </a:bodyPr>
          <a:lstStyle/>
          <a:p>
            <a:r>
              <a:rPr lang="es-US" sz="1200" dirty="0">
                <a:solidFill>
                  <a:schemeClr val="bg1"/>
                </a:solidFill>
                <a:latin typeface="Times New Roman" panose="02020603050405020304" pitchFamily="18" charset="0"/>
                <a:cs typeface="Times New Roman" panose="02020603050405020304" pitchFamily="18" charset="0"/>
              </a:rPr>
              <a:t>TAA - Asistencia de Ajuste Comercial: Capacitación, reembolso de millas mientras se encuentra en capacitación aprobada por TAA, asignaciones de búsqueda de empleo, y reubicación y servicios de administración de casos y de reempleo.</a:t>
            </a:r>
          </a:p>
        </p:txBody>
      </p:sp>
      <p:sp>
        <p:nvSpPr>
          <p:cNvPr id="5" name="TextBox 4"/>
          <p:cNvSpPr txBox="1"/>
          <p:nvPr/>
        </p:nvSpPr>
        <p:spPr>
          <a:xfrm>
            <a:off x="2261625" y="4826401"/>
            <a:ext cx="5282175" cy="830997"/>
          </a:xfrm>
          <a:prstGeom prst="rect">
            <a:avLst/>
          </a:prstGeom>
          <a:solidFill>
            <a:schemeClr val="accent1">
              <a:lumMod val="50000"/>
            </a:schemeClr>
          </a:solidFill>
        </p:spPr>
        <p:txBody>
          <a:bodyPr wrap="square" rtlCol="0">
            <a:spAutoFit/>
          </a:bodyPr>
          <a:lstStyle/>
          <a:p>
            <a:r>
              <a:rPr lang="es-US" sz="1200" dirty="0">
                <a:solidFill>
                  <a:schemeClr val="bg1"/>
                </a:solidFill>
                <a:latin typeface="Times New Roman" panose="02020603050405020304" pitchFamily="18" charset="0"/>
                <a:cs typeface="Times New Roman" panose="02020603050405020304" pitchFamily="18" charset="0"/>
              </a:rPr>
              <a:t>RTAA - Asistencia de Ajuste Comercial por Reempleo: Proporciona a las personas elegibles de 50 años o más que obtienen un nuevo reempleo un subsidio salarial del 50 % para ayudar a reducir la brecha salarial entre su antiguo empleo afectado por el comercio.  </a:t>
            </a:r>
          </a:p>
        </p:txBody>
      </p:sp>
      <p:sp>
        <p:nvSpPr>
          <p:cNvPr id="15" name="TextBox 14">
            <a:extLst>
              <a:ext uri="{FF2B5EF4-FFF2-40B4-BE49-F238E27FC236}">
                <a16:creationId xmlns:a16="http://schemas.microsoft.com/office/drawing/2014/main" id="{93AA56EC-1AED-4AAE-B48D-BC05C37C4F6F}"/>
              </a:ext>
            </a:extLst>
          </p:cNvPr>
          <p:cNvSpPr txBox="1"/>
          <p:nvPr/>
        </p:nvSpPr>
        <p:spPr>
          <a:xfrm>
            <a:off x="2362527" y="571860"/>
            <a:ext cx="3733800" cy="461665"/>
          </a:xfrm>
          <a:prstGeom prst="rect">
            <a:avLst/>
          </a:prstGeom>
          <a:noFill/>
        </p:spPr>
        <p:txBody>
          <a:bodyPr wrap="square" rtlCol="0">
            <a:spAutoFit/>
          </a:bodyPr>
          <a:lstStyle/>
          <a:p>
            <a:r>
              <a:rPr lang="es-ES_tradnl" sz="2400" dirty="0">
                <a:solidFill>
                  <a:schemeClr val="accent5">
                    <a:lumMod val="50000"/>
                  </a:schemeClr>
                </a:solidFill>
                <a:latin typeface="Times New Roman" panose="02020603050405020304" pitchFamily="18" charset="0"/>
                <a:cs typeface="Times New Roman" panose="02020603050405020304" pitchFamily="18" charset="0"/>
              </a:rPr>
              <a:t>Beneficios y servicios</a:t>
            </a:r>
            <a:endParaRPr lang="en-US" sz="2400" dirty="0">
              <a:solidFill>
                <a:schemeClr val="accent5">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162265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1207393"/>
            <a:ext cx="7467600" cy="4524315"/>
          </a:xfrm>
          <a:prstGeom prst="rect">
            <a:avLst/>
          </a:prstGeom>
        </p:spPr>
        <p:txBody>
          <a:bodyPr wrap="square">
            <a:spAutoFit/>
          </a:bodyPr>
          <a:lstStyle/>
          <a:p>
            <a:endParaRPr lang="es-US" sz="1200" b="1" i="1"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endParaRPr lang="es-US" sz="1200" b="1" i="1" dirty="0">
              <a:latin typeface="Times New Roman" panose="02020603050405020304" pitchFamily="18" charset="0"/>
              <a:cs typeface="Times New Roman" panose="02020603050405020304" pitchFamily="18" charset="0"/>
            </a:endParaRPr>
          </a:p>
          <a:p>
            <a:endParaRPr lang="es-US" sz="1200" b="1" i="1"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6096000" y="5834965"/>
            <a:ext cx="2816596" cy="914479"/>
          </a:xfrm>
          <a:prstGeom prst="rect">
            <a:avLst/>
          </a:prstGeom>
        </p:spPr>
      </p:pic>
      <p:pic>
        <p:nvPicPr>
          <p:cNvPr id="18" name="Picture 17"/>
          <p:cNvPicPr>
            <a:picLocks noChangeAspect="1"/>
          </p:cNvPicPr>
          <p:nvPr/>
        </p:nvPicPr>
        <p:blipFill>
          <a:blip r:embed="rId4"/>
          <a:stretch>
            <a:fillRect/>
          </a:stretch>
        </p:blipFill>
        <p:spPr>
          <a:xfrm>
            <a:off x="924770" y="437270"/>
            <a:ext cx="1121761" cy="1353429"/>
          </a:xfrm>
          <a:prstGeom prst="rect">
            <a:avLst/>
          </a:prstGeom>
        </p:spPr>
      </p:pic>
      <p:sp>
        <p:nvSpPr>
          <p:cNvPr id="21" name="Rounded Rectangle 20"/>
          <p:cNvSpPr/>
          <p:nvPr/>
        </p:nvSpPr>
        <p:spPr>
          <a:xfrm>
            <a:off x="924770" y="1905000"/>
            <a:ext cx="1121761" cy="914400"/>
          </a:xfrm>
          <a:prstGeom prst="round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US" sz="1000" dirty="0">
                <a:solidFill>
                  <a:schemeClr val="accent1">
                    <a:lumMod val="75000"/>
                  </a:schemeClr>
                </a:solidFill>
              </a:rPr>
              <a:t>Crédito Fiscal de Cobertura de Salud</a:t>
            </a:r>
          </a:p>
        </p:txBody>
      </p:sp>
      <p:cxnSp>
        <p:nvCxnSpPr>
          <p:cNvPr id="28" name="Straight Arrow Connector 27"/>
          <p:cNvCxnSpPr/>
          <p:nvPr/>
        </p:nvCxnSpPr>
        <p:spPr>
          <a:xfrm>
            <a:off x="2046531" y="2743200"/>
            <a:ext cx="1632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959234" y="3314701"/>
            <a:ext cx="1087297" cy="9144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000" dirty="0">
                <a:solidFill>
                  <a:schemeClr val="accent1">
                    <a:lumMod val="75000"/>
                  </a:schemeClr>
                </a:solidFill>
                <a:latin typeface="Times New Roman" panose="02020603050405020304" pitchFamily="18" charset="0"/>
                <a:cs typeface="Times New Roman" panose="02020603050405020304" pitchFamily="18" charset="0"/>
              </a:rPr>
              <a:t>Subsidios de Búsqueda Laboral </a:t>
            </a:r>
          </a:p>
        </p:txBody>
      </p:sp>
      <p:sp>
        <p:nvSpPr>
          <p:cNvPr id="31" name="Rounded Rectangle 30"/>
          <p:cNvSpPr/>
          <p:nvPr/>
        </p:nvSpPr>
        <p:spPr>
          <a:xfrm>
            <a:off x="959233" y="4805420"/>
            <a:ext cx="1087297" cy="9144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000" dirty="0">
                <a:solidFill>
                  <a:schemeClr val="accent1">
                    <a:lumMod val="75000"/>
                  </a:schemeClr>
                </a:solidFill>
                <a:latin typeface="Times New Roman" panose="02020603050405020304" pitchFamily="18" charset="0"/>
                <a:cs typeface="Times New Roman" panose="02020603050405020304" pitchFamily="18" charset="0"/>
              </a:rPr>
              <a:t>Subsidios de Reubicación</a:t>
            </a:r>
          </a:p>
        </p:txBody>
      </p:sp>
      <p:sp>
        <p:nvSpPr>
          <p:cNvPr id="3" name="TextBox 2"/>
          <p:cNvSpPr txBox="1"/>
          <p:nvPr/>
        </p:nvSpPr>
        <p:spPr>
          <a:xfrm>
            <a:off x="2211437" y="3516250"/>
            <a:ext cx="6035905" cy="461665"/>
          </a:xfrm>
          <a:prstGeom prst="rect">
            <a:avLst/>
          </a:prstGeom>
          <a:solidFill>
            <a:schemeClr val="accent1">
              <a:lumMod val="50000"/>
            </a:schemeClr>
          </a:solidFill>
        </p:spPr>
        <p:txBody>
          <a:bodyPr wrap="square" rtlCol="0">
            <a:spAutoFit/>
          </a:bodyPr>
          <a:lstStyle/>
          <a:p>
            <a:r>
              <a:rPr lang="es-US" sz="1200" dirty="0">
                <a:solidFill>
                  <a:schemeClr val="bg1"/>
                </a:solidFill>
                <a:latin typeface="Times New Roman" panose="02020603050405020304" pitchFamily="18" charset="0"/>
                <a:cs typeface="Times New Roman" panose="02020603050405020304" pitchFamily="18" charset="0"/>
              </a:rPr>
              <a:t>Otorgados a un trabajador afectado negativamente para encontrar un empleo adecuado fuera de la zona en que se traslada a diario; requisitos de elegibilidad para la recepción y aprobación.</a:t>
            </a:r>
          </a:p>
        </p:txBody>
      </p:sp>
      <p:pic>
        <p:nvPicPr>
          <p:cNvPr id="4" name="Picture 3"/>
          <p:cNvPicPr>
            <a:picLocks noChangeAspect="1"/>
          </p:cNvPicPr>
          <p:nvPr/>
        </p:nvPicPr>
        <p:blipFill>
          <a:blip r:embed="rId5"/>
          <a:stretch>
            <a:fillRect/>
          </a:stretch>
        </p:blipFill>
        <p:spPr>
          <a:xfrm>
            <a:off x="2064274" y="3925986"/>
            <a:ext cx="205058" cy="138414"/>
          </a:xfrm>
          <a:prstGeom prst="rect">
            <a:avLst/>
          </a:prstGeom>
        </p:spPr>
      </p:pic>
      <p:sp>
        <p:nvSpPr>
          <p:cNvPr id="5" name="TextBox 4"/>
          <p:cNvSpPr txBox="1"/>
          <p:nvPr/>
        </p:nvSpPr>
        <p:spPr>
          <a:xfrm>
            <a:off x="2178348" y="4533471"/>
            <a:ext cx="6035905" cy="1354217"/>
          </a:xfrm>
          <a:prstGeom prst="rect">
            <a:avLst/>
          </a:prstGeom>
          <a:solidFill>
            <a:schemeClr val="accent1">
              <a:lumMod val="50000"/>
            </a:schemeClr>
          </a:solidFill>
        </p:spPr>
        <p:txBody>
          <a:bodyPr wrap="square" rtlCol="0">
            <a:spAutoFit/>
          </a:bodyPr>
          <a:lstStyle/>
          <a:p>
            <a:r>
              <a:rPr lang="es-US" sz="1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Otorgados a un trabajador afectado negativamente si no hay expectativas razonables de garantizar un empleo adecuado en su zona habitual de desplazamiento: obtuvo un empleo adecuado o un empleo por el que recibe un salario de al menos el percentil 75.</a:t>
            </a:r>
            <a:r>
              <a:rPr lang="es-US" sz="1200" baseline="300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o</a:t>
            </a:r>
            <a:r>
              <a:rPr lang="es-US" sz="1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de los salarios a nivel nacional, según lo determinado por las Estimaciones Salariales de Empleo Ocupacional a nivel nacional, y de otra manera cumple con los requisitos de empleo adecuados, o una oferta de buena fe de dicho empleo, en la zona de reubicación prevista.</a:t>
            </a:r>
            <a:endParaRPr lang="es-US" sz="1200" dirty="0">
              <a:latin typeface="Times New Roman" panose="02020603050405020304" pitchFamily="18" charset="0"/>
              <a:ea typeface="Tahoma" panose="020B0604030504040204" pitchFamily="34" charset="0"/>
              <a:cs typeface="Times New Roman" panose="02020603050405020304" pitchFamily="18" charset="0"/>
            </a:endParaRPr>
          </a:p>
          <a:p>
            <a:endParaRPr lang="es-US" sz="1000" dirty="0">
              <a:solidFill>
                <a:schemeClr val="bg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209800" y="1957070"/>
            <a:ext cx="6009430" cy="1200329"/>
          </a:xfrm>
          <a:prstGeom prst="rect">
            <a:avLst/>
          </a:prstGeom>
          <a:solidFill>
            <a:schemeClr val="accent1">
              <a:lumMod val="50000"/>
            </a:schemeClr>
          </a:solidFill>
        </p:spPr>
        <p:txBody>
          <a:bodyPr wrap="square" rtlCol="0">
            <a:spAutoFit/>
          </a:bodyPr>
          <a:lstStyle/>
          <a:p>
            <a:r>
              <a:rPr lang="es-US" sz="1200" dirty="0">
                <a:solidFill>
                  <a:schemeClr val="bg1"/>
                </a:solidFill>
                <a:latin typeface="Times New Roman" panose="02020603050405020304" pitchFamily="18" charset="0"/>
                <a:cs typeface="Times New Roman" panose="02020603050405020304" pitchFamily="18" charset="0"/>
              </a:rPr>
              <a:t>HCTC - Crédito Fiscal de Cobertura de Salud: Un crédito tributario igual a un % de la prima pagada por individuos elegibles para primas de seguro de salud que cumplen los requisitos.  HCTC está disponible para aquellos solicitantes que tienen un saldo decreciente de TRA y 1) Reciben beneficios de TRA, 2) Serían elegibles para TRA pero no han agotado su beneficio de seguro de desempleo (UI) regular, 3) Reciben un subsidio salarial con un 50 % de diferencia a través de RTAA o ATAA.</a:t>
            </a:r>
          </a:p>
        </p:txBody>
      </p:sp>
      <p:pic>
        <p:nvPicPr>
          <p:cNvPr id="9" name="Picture 8"/>
          <p:cNvPicPr>
            <a:picLocks noChangeAspect="1"/>
          </p:cNvPicPr>
          <p:nvPr/>
        </p:nvPicPr>
        <p:blipFill>
          <a:blip r:embed="rId6"/>
          <a:stretch>
            <a:fillRect/>
          </a:stretch>
        </p:blipFill>
        <p:spPr>
          <a:xfrm>
            <a:off x="2049673" y="5452049"/>
            <a:ext cx="201185" cy="140220"/>
          </a:xfrm>
          <a:prstGeom prst="rect">
            <a:avLst/>
          </a:prstGeom>
        </p:spPr>
      </p:pic>
      <p:sp>
        <p:nvSpPr>
          <p:cNvPr id="7" name="TextBox 6">
            <a:extLst>
              <a:ext uri="{FF2B5EF4-FFF2-40B4-BE49-F238E27FC236}">
                <a16:creationId xmlns:a16="http://schemas.microsoft.com/office/drawing/2014/main" id="{9702B398-A2DD-4DBB-A76A-1D90E7BDD344}"/>
              </a:ext>
            </a:extLst>
          </p:cNvPr>
          <p:cNvSpPr txBox="1"/>
          <p:nvPr/>
        </p:nvSpPr>
        <p:spPr>
          <a:xfrm>
            <a:off x="2362200" y="1026272"/>
            <a:ext cx="3733800" cy="461665"/>
          </a:xfrm>
          <a:prstGeom prst="rect">
            <a:avLst/>
          </a:prstGeom>
          <a:noFill/>
        </p:spPr>
        <p:txBody>
          <a:bodyPr wrap="square" rtlCol="0">
            <a:spAutoFit/>
          </a:bodyPr>
          <a:lstStyle/>
          <a:p>
            <a:r>
              <a:rPr lang="es-ES_tradnl" sz="2400" dirty="0">
                <a:solidFill>
                  <a:schemeClr val="accent5">
                    <a:lumMod val="50000"/>
                  </a:schemeClr>
                </a:solidFill>
                <a:latin typeface="Times New Roman" panose="02020603050405020304" pitchFamily="18" charset="0"/>
                <a:cs typeface="Times New Roman" panose="02020603050405020304" pitchFamily="18" charset="0"/>
              </a:rPr>
              <a:t>Beneficios y servicios</a:t>
            </a:r>
            <a:endParaRPr lang="en-US" sz="2400" dirty="0">
              <a:solidFill>
                <a:schemeClr val="accent5">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28481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p:cNvSpPr>
            <a:spLocks noGrp="1"/>
          </p:cNvSpPr>
          <p:nvPr>
            <p:ph type="title"/>
          </p:nvPr>
        </p:nvSpPr>
        <p:spPr>
          <a:xfrm>
            <a:off x="2514600" y="620858"/>
            <a:ext cx="4267200" cy="369742"/>
          </a:xfrm>
        </p:spPr>
        <p:txBody>
          <a:bodyPr anchor="t">
            <a:normAutofit fontScale="90000"/>
          </a:bodyPr>
          <a:lstStyle/>
          <a:p>
            <a:r>
              <a:rPr lang="es-US" sz="2700" dirty="0">
                <a:solidFill>
                  <a:schemeClr val="tx2">
                    <a:lumMod val="50000"/>
                  </a:schemeClr>
                </a:solidFill>
                <a:latin typeface="Times New Roman" panose="02020603050405020304" pitchFamily="18" charset="0"/>
                <a:cs typeface="Times New Roman" panose="02020603050405020304" pitchFamily="18" charset="0"/>
              </a:rPr>
              <a:t>Elegibilidad individual de TAA</a:t>
            </a:r>
            <a:r>
              <a:rPr lang="en-US" sz="1800" dirty="0">
                <a:solidFill>
                  <a:schemeClr val="tx2">
                    <a:lumMod val="50000"/>
                  </a:schemeClr>
                </a:solidFill>
                <a:latin typeface="Times New Roman" panose="02020603050405020304" pitchFamily="18" charset="0"/>
                <a:cs typeface="Times New Roman" panose="02020603050405020304" pitchFamily="18" charset="0"/>
              </a:rPr>
              <a:t/>
            </a:r>
            <a:br>
              <a:rPr lang="en-US" sz="1800" dirty="0">
                <a:solidFill>
                  <a:schemeClr val="tx2">
                    <a:lumMod val="50000"/>
                  </a:schemeClr>
                </a:solidFill>
                <a:latin typeface="Times New Roman" panose="02020603050405020304" pitchFamily="18" charset="0"/>
                <a:cs typeface="Times New Roman" panose="02020603050405020304" pitchFamily="18" charset="0"/>
              </a:rPr>
            </a:br>
            <a:endParaRPr lang="es-US" sz="1800" dirty="0">
              <a:solidFill>
                <a:schemeClr val="tx2">
                  <a:lumMod val="50000"/>
                </a:schemeClr>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6629400" y="5993491"/>
            <a:ext cx="2362200" cy="766948"/>
          </a:xfrm>
          <a:prstGeom prst="rect">
            <a:avLst/>
          </a:prstGeom>
        </p:spPr>
      </p:pic>
      <p:pic>
        <p:nvPicPr>
          <p:cNvPr id="3" name="Picture 2"/>
          <p:cNvPicPr>
            <a:picLocks noChangeAspect="1"/>
          </p:cNvPicPr>
          <p:nvPr/>
        </p:nvPicPr>
        <p:blipFill>
          <a:blip r:embed="rId4"/>
          <a:stretch>
            <a:fillRect/>
          </a:stretch>
        </p:blipFill>
        <p:spPr>
          <a:xfrm>
            <a:off x="830420" y="185701"/>
            <a:ext cx="1249788" cy="1072989"/>
          </a:xfrm>
          <a:prstGeom prst="rect">
            <a:avLst/>
          </a:prstGeom>
        </p:spPr>
      </p:pic>
      <p:sp>
        <p:nvSpPr>
          <p:cNvPr id="17" name="TextBox 16"/>
          <p:cNvSpPr txBox="1"/>
          <p:nvPr/>
        </p:nvSpPr>
        <p:spPr>
          <a:xfrm>
            <a:off x="830420" y="1249998"/>
            <a:ext cx="6400800" cy="523220"/>
          </a:xfrm>
          <a:prstGeom prst="rect">
            <a:avLst/>
          </a:prstGeom>
          <a:noFill/>
        </p:spPr>
        <p:txBody>
          <a:bodyPr wrap="square" rtlCol="0">
            <a:spAutoFit/>
          </a:bodyPr>
          <a:lstStyle/>
          <a:p>
            <a:r>
              <a:rPr lang="es-US" sz="1400" dirty="0">
                <a:latin typeface="Times New Roman" panose="02020603050405020304" pitchFamily="18" charset="0"/>
                <a:cs typeface="Times New Roman" panose="02020603050405020304" pitchFamily="18" charset="0"/>
              </a:rPr>
              <a:t>Cada trabajador afectado por el comercio (TAW) debe solicitar y cumplir con los siguientes requisitos de elegibilidad.</a:t>
            </a:r>
          </a:p>
        </p:txBody>
      </p:sp>
      <p:sp>
        <p:nvSpPr>
          <p:cNvPr id="2" name="TextBox 1">
            <a:extLst>
              <a:ext uri="{FF2B5EF4-FFF2-40B4-BE49-F238E27FC236}">
                <a16:creationId xmlns:a16="http://schemas.microsoft.com/office/drawing/2014/main" id="{9DB160B3-74CA-491E-9939-7C9AA2007A27}"/>
              </a:ext>
            </a:extLst>
          </p:cNvPr>
          <p:cNvSpPr txBox="1"/>
          <p:nvPr/>
        </p:nvSpPr>
        <p:spPr>
          <a:xfrm>
            <a:off x="914400" y="1752600"/>
            <a:ext cx="6934200" cy="3753848"/>
          </a:xfrm>
          <a:prstGeom prst="rect">
            <a:avLst/>
          </a:prstGeom>
          <a:noFill/>
        </p:spPr>
        <p:txBody>
          <a:bodyPr wrap="square" rtlCol="0">
            <a:spAutoFit/>
          </a:bodyPr>
          <a:lstStyle/>
          <a:p>
            <a:pPr marL="0" marR="0">
              <a:lnSpc>
                <a:spcPct val="107000"/>
              </a:lnSpc>
              <a:spcBef>
                <a:spcPts val="0"/>
              </a:spcBef>
              <a:spcAft>
                <a:spcPts val="800"/>
              </a:spcAft>
            </a:pPr>
            <a:r>
              <a:rPr lang="es-ES_tradnl" sz="1200" dirty="0">
                <a:effectLst/>
                <a:latin typeface="Times New Roman" panose="02020603050405020304" pitchFamily="18" charset="0"/>
                <a:ea typeface="Calibri" panose="020F0502020204030204" pitchFamily="34" charset="0"/>
                <a:cs typeface="Times New Roman" panose="02020603050405020304" pitchFamily="18" charset="0"/>
              </a:rPr>
              <a:t>- Estar cubierto por una certificación aprobada</a:t>
            </a:r>
            <a:endParaRPr lang="en-US" sz="1200" dirty="0">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ES" sz="1200" dirty="0">
                <a:effectLst/>
                <a:latin typeface="Times New Roman" panose="02020603050405020304" pitchFamily="18" charset="0"/>
                <a:ea typeface="Calibri" panose="020F0502020204030204" pitchFamily="34" charset="0"/>
                <a:cs typeface="Times New Roman" panose="02020603050405020304" pitchFamily="18" charset="0"/>
              </a:rPr>
              <a:t>-Ser un trabajador despedido como consecuencia por falta de trabajo/despido total o parcial, o aceptar una cesantía voluntaria causada por falta de trabajo/despido con un empleador certificado por el TAA (afectado) del DOL de EE. UU. en o después de la fecha de entrada en vigor identificada por el DOL de EE. UU. y antes de la fecha de vencimiento de la certificación.</a:t>
            </a:r>
          </a:p>
          <a:p>
            <a:pPr marL="0" marR="0">
              <a:lnSpc>
                <a:spcPct val="107000"/>
              </a:lnSpc>
              <a:spcBef>
                <a:spcPts val="0"/>
              </a:spcBef>
              <a:spcAft>
                <a:spcPts val="800"/>
              </a:spcAft>
            </a:pPr>
            <a:r>
              <a:rPr lang="es-ES_tradnl" sz="1200" dirty="0">
                <a:latin typeface="Times New Roman" panose="02020603050405020304" pitchFamily="18" charset="0"/>
                <a:ea typeface="Calibri" panose="020F0502020204030204" pitchFamily="34" charset="0"/>
                <a:cs typeface="Times New Roman" panose="02020603050405020304" pitchFamily="18" charset="0"/>
              </a:rPr>
              <a:t>- </a:t>
            </a:r>
            <a:r>
              <a:rPr lang="es-ES_tradnl" sz="1200" dirty="0">
                <a:effectLst/>
                <a:latin typeface="Times New Roman" panose="02020603050405020304" pitchFamily="18" charset="0"/>
                <a:ea typeface="Calibri" panose="020F0502020204030204" pitchFamily="34" charset="0"/>
                <a:cs typeface="Times New Roman" panose="02020603050405020304" pitchFamily="18" charset="0"/>
              </a:rPr>
              <a:t>El trabajador debe haber trabajado por lo menos 6 semanas con salarios de $30 o más a la semana en un empleo severamente afectado en un período anterior de 52 semanas. Esto incluye la semana de la cesantía elegible.</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800"/>
              </a:spcAft>
              <a:buFontTx/>
              <a:buChar char="-"/>
            </a:pPr>
            <a:r>
              <a:rPr lang="es-ES_tradnl" sz="1200" dirty="0">
                <a:effectLst/>
                <a:latin typeface="Times New Roman" panose="02020603050405020304" pitchFamily="18" charset="0"/>
                <a:ea typeface="Calibri" panose="020F0502020204030204" pitchFamily="34" charset="0"/>
                <a:cs typeface="Times New Roman" panose="02020603050405020304" pitchFamily="18" charset="0"/>
              </a:rPr>
              <a:t>Haber agotado todos los beneficios de compensación por desempleo estatales y federales</a:t>
            </a:r>
            <a:endParaRPr lang="en-US" sz="1200" dirty="0">
              <a:latin typeface="Times New Roman" panose="02020603050405020304" pitchFamily="18"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800"/>
              </a:spcAft>
              <a:buFontTx/>
              <a:buChar char="-"/>
            </a:pPr>
            <a:r>
              <a:rPr lang="es-ES" sz="1200" dirty="0">
                <a:effectLst/>
                <a:latin typeface="Times New Roman" panose="02020603050405020304" pitchFamily="18" charset="0"/>
                <a:ea typeface="Calibri" panose="020F0502020204030204" pitchFamily="34" charset="0"/>
                <a:cs typeface="Times New Roman" panose="02020603050405020304" pitchFamily="18" charset="0"/>
              </a:rPr>
              <a:t>El trabajador debe estar inscrito en la capacitación aprobada por el TAA o emitir una exención de capacitación por escrito antes de la semana 26.ª después de la cesantía de calificación más reciente del empleo afectado negativamente o antes de la semana 26.ª después de la fecha de certificación de la solicitud, lo que sea más tarde.</a:t>
            </a:r>
          </a:p>
          <a:p>
            <a:pPr marL="171450" marR="0" indent="-171450">
              <a:lnSpc>
                <a:spcPct val="107000"/>
              </a:lnSpc>
              <a:spcBef>
                <a:spcPts val="0"/>
              </a:spcBef>
              <a:spcAft>
                <a:spcPts val="800"/>
              </a:spcAft>
              <a:buFontTx/>
              <a:buChar char="-"/>
            </a:pPr>
            <a:r>
              <a:rPr lang="es-ES_tradnl" sz="1200" dirty="0">
                <a:effectLst/>
                <a:latin typeface="Times New Roman" panose="02020603050405020304" pitchFamily="18" charset="0"/>
                <a:ea typeface="Calibri" panose="020F0502020204030204" pitchFamily="34" charset="0"/>
                <a:cs typeface="Times New Roman" panose="02020603050405020304" pitchFamily="18" charset="0"/>
              </a:rPr>
              <a:t>El trabajador debe estar inscrito para trabajar con el sistema electrónico de búsqueda de empleo de la  Comisión de Empleo de Virginia (Virginia </a:t>
            </a:r>
            <a:r>
              <a:rPr lang="es-ES_tradnl" sz="1200" dirty="0" err="1">
                <a:effectLst/>
                <a:latin typeface="Times New Roman" panose="02020603050405020304" pitchFamily="18" charset="0"/>
                <a:ea typeface="Calibri" panose="020F0502020204030204" pitchFamily="34" charset="0"/>
                <a:cs typeface="Times New Roman" panose="02020603050405020304" pitchFamily="18" charset="0"/>
              </a:rPr>
              <a:t>Workforce</a:t>
            </a:r>
            <a:r>
              <a:rPr lang="es-ES_tradnl" sz="1200" dirty="0">
                <a:effectLst/>
                <a:latin typeface="Times New Roman" panose="02020603050405020304" pitchFamily="18" charset="0"/>
                <a:ea typeface="Calibri" panose="020F0502020204030204" pitchFamily="34" charset="0"/>
                <a:cs typeface="Times New Roman" panose="02020603050405020304" pitchFamily="18" charset="0"/>
              </a:rPr>
              <a:t> Center), para recibir asistencia en la colocación laboral.</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5CC9E721-FD76-4410-8F5E-DCC2864B24E0}"/>
              </a:ext>
            </a:extLst>
          </p:cNvPr>
          <p:cNvSpPr txBox="1"/>
          <p:nvPr/>
        </p:nvSpPr>
        <p:spPr>
          <a:xfrm>
            <a:off x="266700" y="5608002"/>
            <a:ext cx="8610600" cy="892552"/>
          </a:xfrm>
          <a:prstGeom prst="rect">
            <a:avLst/>
          </a:prstGeom>
          <a:noFill/>
        </p:spPr>
        <p:txBody>
          <a:bodyPr wrap="square" rtlCol="0">
            <a:spAutoFit/>
          </a:bodyPr>
          <a:lstStyle/>
          <a:p>
            <a:r>
              <a:rPr lang="es-ES" sz="1300" dirty="0">
                <a:latin typeface="Times New Roman" panose="02020603050405020304" pitchFamily="18" charset="0"/>
                <a:cs typeface="Times New Roman" panose="02020603050405020304" pitchFamily="18" charset="0"/>
              </a:rPr>
              <a:t>Personas que no son elegibles para recibir pagos del Subsidio de Reajuste Comercial (TRA) en función de su cesantía más reciente si:</a:t>
            </a:r>
          </a:p>
          <a:p>
            <a:pPr marL="285750" indent="-285750">
              <a:buFont typeface="Arial" panose="020B0604020202020204" pitchFamily="34" charset="0"/>
              <a:buChar char="•"/>
            </a:pPr>
            <a:r>
              <a:rPr lang="es-ES" sz="1300" dirty="0">
                <a:latin typeface="Times New Roman" panose="02020603050405020304" pitchFamily="18" charset="0"/>
                <a:cs typeface="Times New Roman" panose="02020603050405020304" pitchFamily="18" charset="0"/>
              </a:rPr>
              <a:t>Han renunciado a su trabajo</a:t>
            </a:r>
          </a:p>
          <a:p>
            <a:pPr marL="285750" indent="-285750">
              <a:buFont typeface="Arial" panose="020B0604020202020204" pitchFamily="34" charset="0"/>
              <a:buChar char="•"/>
            </a:pPr>
            <a:r>
              <a:rPr lang="es-ES" sz="1300" dirty="0">
                <a:latin typeface="Times New Roman" panose="02020603050405020304" pitchFamily="18" charset="0"/>
                <a:cs typeface="Times New Roman" panose="02020603050405020304" pitchFamily="18" charset="0"/>
              </a:rPr>
              <a:t>El empleador las ha despedido con justificación.</a:t>
            </a:r>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835132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extBox 2"/>
          <p:cNvSpPr txBox="1">
            <a:spLocks noChangeArrowheads="1"/>
          </p:cNvSpPr>
          <p:nvPr/>
        </p:nvSpPr>
        <p:spPr bwMode="auto">
          <a:xfrm>
            <a:off x="381000" y="3142964"/>
            <a:ext cx="8686800" cy="1754326"/>
          </a:xfrm>
          <a:prstGeom prst="rect">
            <a:avLst/>
          </a:prstGeom>
          <a:noFill/>
          <a:ln w="9525">
            <a:noFill/>
            <a:miter lim="800000"/>
            <a:headEnd/>
            <a:tailEnd/>
          </a:ln>
        </p:spPr>
        <p:txBody>
          <a:bodyPr>
            <a:spAutoFit/>
          </a:bodyPr>
          <a:lstStyle/>
          <a:p>
            <a:r>
              <a:rPr lang="es-US" dirty="0"/>
              <a:t>Usted tiene el derecho de apelar todas las decisiones escritas, o resoluciones, que se le emitan, al igual que con las resoluciones que recibió para el Seguro de Desempleo regular.  Cada resolución tendrá instrucciones de apelación específicas incluidas en el formulario de resolución.</a:t>
            </a:r>
          </a:p>
          <a:p>
            <a:pPr lvl="1"/>
            <a:endParaRPr lang="es-US" dirty="0"/>
          </a:p>
          <a:p>
            <a:endParaRPr lang="es-US" dirty="0"/>
          </a:p>
        </p:txBody>
      </p:sp>
      <p:pic>
        <p:nvPicPr>
          <p:cNvPr id="120835" name="Picture 11" descr="IMAGE_5"/>
          <p:cNvPicPr>
            <a:picLocks noChangeAspect="1" noChangeArrowheads="1"/>
          </p:cNvPicPr>
          <p:nvPr/>
        </p:nvPicPr>
        <p:blipFill>
          <a:blip r:embed="rId3" cstate="print"/>
          <a:srcRect/>
          <a:stretch>
            <a:fillRect/>
          </a:stretch>
        </p:blipFill>
        <p:spPr bwMode="auto">
          <a:xfrm>
            <a:off x="6705600" y="5791200"/>
            <a:ext cx="2133600" cy="922638"/>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2209800" y="381001"/>
            <a:ext cx="4572000" cy="1905000"/>
          </a:xfrm>
          <a:prstGeom prst="rect">
            <a:avLst/>
          </a:prstGeom>
        </p:spPr>
      </p:pic>
      <p:pic>
        <p:nvPicPr>
          <p:cNvPr id="4" name="Picture 3"/>
          <p:cNvPicPr>
            <a:picLocks noChangeAspect="1"/>
          </p:cNvPicPr>
          <p:nvPr/>
        </p:nvPicPr>
        <p:blipFill>
          <a:blip r:embed="rId5"/>
          <a:stretch>
            <a:fillRect/>
          </a:stretch>
        </p:blipFill>
        <p:spPr>
          <a:xfrm>
            <a:off x="1981200" y="4579620"/>
            <a:ext cx="3680779" cy="1272650"/>
          </a:xfrm>
          <a:prstGeom prst="rect">
            <a:avLst/>
          </a:prstGeom>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IMAGE_5"/>
          <p:cNvPicPr>
            <a:picLocks noChangeAspect="1" noChangeArrowheads="1"/>
          </p:cNvPicPr>
          <p:nvPr/>
        </p:nvPicPr>
        <p:blipFill>
          <a:blip r:embed="rId3" cstate="print"/>
          <a:srcRect/>
          <a:stretch>
            <a:fillRect/>
          </a:stretch>
        </p:blipFill>
        <p:spPr bwMode="auto">
          <a:xfrm>
            <a:off x="6858000" y="5810805"/>
            <a:ext cx="2209800" cy="949502"/>
          </a:xfrm>
          <a:prstGeom prst="rect">
            <a:avLst/>
          </a:prstGeom>
          <a:noFill/>
          <a:ln w="9525">
            <a:noFill/>
            <a:miter lim="800000"/>
            <a:headEnd/>
            <a:tailEnd/>
          </a:ln>
        </p:spPr>
      </p:pic>
      <p:graphicFrame>
        <p:nvGraphicFramePr>
          <p:cNvPr id="9" name="Object 8"/>
          <p:cNvGraphicFramePr>
            <a:graphicFrameLocks noChangeAspect="1"/>
          </p:cNvGraphicFramePr>
          <p:nvPr>
            <p:extLst>
              <p:ext uri="{D42A27DB-BD31-4B8C-83A1-F6EECF244321}">
                <p14:modId xmlns:p14="http://schemas.microsoft.com/office/powerpoint/2010/main" val="4179708904"/>
              </p:ext>
            </p:extLst>
          </p:nvPr>
        </p:nvGraphicFramePr>
        <p:xfrm>
          <a:off x="3638550" y="3532188"/>
          <a:ext cx="5227638" cy="323850"/>
        </p:xfrm>
        <a:graphic>
          <a:graphicData uri="http://schemas.openxmlformats.org/presentationml/2006/ole">
            <mc:AlternateContent xmlns:mc="http://schemas.openxmlformats.org/markup-compatibility/2006">
              <mc:Choice xmlns:v="urn:schemas-microsoft-com:vml" Requires="v">
                <p:oleObj spid="_x0000_s48236" name="Document" r:id="rId4" imgW="5245718" imgH="323200" progId="Word.Document.12">
                  <p:embed/>
                </p:oleObj>
              </mc:Choice>
              <mc:Fallback>
                <p:oleObj name="Document" r:id="rId4" imgW="5245718" imgH="323200" progId="Word.Document.12">
                  <p:embed/>
                  <p:pic>
                    <p:nvPicPr>
                      <p:cNvPr id="0" name=""/>
                      <p:cNvPicPr/>
                      <p:nvPr/>
                    </p:nvPicPr>
                    <p:blipFill>
                      <a:blip r:embed="rId5"/>
                      <a:stretch>
                        <a:fillRect/>
                      </a:stretch>
                    </p:blipFill>
                    <p:spPr>
                      <a:xfrm>
                        <a:off x="3638550" y="3532188"/>
                        <a:ext cx="5227638" cy="323850"/>
                      </a:xfrm>
                      <a:prstGeom prst="rect">
                        <a:avLst/>
                      </a:prstGeom>
                    </p:spPr>
                  </p:pic>
                </p:oleObj>
              </mc:Fallback>
            </mc:AlternateContent>
          </a:graphicData>
        </a:graphic>
      </p:graphicFrame>
      <p:pic>
        <p:nvPicPr>
          <p:cNvPr id="48144"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178560"/>
            <a:ext cx="5181600" cy="6043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895600" y="3738463"/>
            <a:ext cx="5181600" cy="630942"/>
          </a:xfrm>
          <a:prstGeom prst="rect">
            <a:avLst/>
          </a:prstGeom>
          <a:solidFill>
            <a:srgbClr val="E1E1FF"/>
          </a:solidFill>
        </p:spPr>
        <p:txBody>
          <a:bodyPr wrap="square" rtlCol="0">
            <a:spAutoFit/>
          </a:bodyPr>
          <a:lstStyle/>
          <a:p>
            <a:endParaRPr lang="es-US" sz="1100" dirty="0">
              <a:solidFill>
                <a:schemeClr val="bg1"/>
              </a:solidFill>
              <a:latin typeface="Times New Roman" panose="02020603050405020304" pitchFamily="18" charset="0"/>
              <a:cs typeface="Times New Roman" panose="02020603050405020304" pitchFamily="18" charset="0"/>
            </a:endParaRPr>
          </a:p>
          <a:p>
            <a:r>
              <a:rPr lang="es-US" sz="1100" b="1" dirty="0">
                <a:solidFill>
                  <a:schemeClr val="accent1">
                    <a:lumMod val="75000"/>
                  </a:schemeClr>
                </a:solidFill>
                <a:latin typeface="Times New Roman" panose="02020603050405020304" pitchFamily="18" charset="0"/>
                <a:cs typeface="Times New Roman" panose="02020603050405020304" pitchFamily="18" charset="0"/>
              </a:rPr>
              <a:t>Shirley Bray-Sledge, Funcionaria Estatal de EO, Apartado Postal 26441, Richmond, VA 23261</a:t>
            </a:r>
          </a:p>
          <a:p>
            <a:endParaRPr lang="es-US" sz="300" b="1" dirty="0">
              <a:solidFill>
                <a:schemeClr val="accent1">
                  <a:lumMod val="75000"/>
                </a:schemeClr>
              </a:solidFill>
              <a:latin typeface="Times New Roman" panose="02020603050405020304" pitchFamily="18" charset="0"/>
              <a:cs typeface="Times New Roman" panose="02020603050405020304" pitchFamily="18" charset="0"/>
            </a:endParaRPr>
          </a:p>
          <a:p>
            <a:r>
              <a:rPr lang="es-US" sz="1000" b="1" dirty="0">
                <a:solidFill>
                  <a:schemeClr val="accent1">
                    <a:lumMod val="75000"/>
                  </a:schemeClr>
                </a:solidFill>
                <a:latin typeface="Times New Roman" panose="02020603050405020304" pitchFamily="18" charset="0"/>
                <a:cs typeface="Times New Roman" panose="02020603050405020304" pitchFamily="18" charset="0"/>
              </a:rPr>
              <a:t>o</a:t>
            </a:r>
          </a:p>
        </p:txBody>
      </p:sp>
      <p:pic>
        <p:nvPicPr>
          <p:cNvPr id="8" name="Picture 7"/>
          <p:cNvPicPr>
            <a:picLocks noChangeAspect="1"/>
          </p:cNvPicPr>
          <p:nvPr/>
        </p:nvPicPr>
        <p:blipFill>
          <a:blip r:embed="rId7"/>
          <a:stretch>
            <a:fillRect/>
          </a:stretch>
        </p:blipFill>
        <p:spPr>
          <a:xfrm>
            <a:off x="533400" y="1828800"/>
            <a:ext cx="1951680" cy="2771611"/>
          </a:xfrm>
          <a:prstGeom prst="rect">
            <a:avLst/>
          </a:prstGeom>
        </p:spPr>
      </p:pic>
    </p:spTree>
    <p:extLst>
      <p:ext uri="{BB962C8B-B14F-4D97-AF65-F5344CB8AC3E}">
        <p14:creationId xmlns:p14="http://schemas.microsoft.com/office/powerpoint/2010/main" val="33815367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p:cNvSpPr>
          <p:nvPr>
            <p:ph type="title"/>
          </p:nvPr>
        </p:nvSpPr>
        <p:spPr>
          <a:xfrm>
            <a:off x="609600" y="2209962"/>
            <a:ext cx="8229600" cy="1143000"/>
          </a:xfrm>
        </p:spPr>
        <p:txBody>
          <a:bodyPr/>
          <a:lstStyle/>
          <a:p>
            <a:pPr algn="ctr" eaLnBrk="1" fontAlgn="auto" hangingPunct="1">
              <a:spcAft>
                <a:spcPts val="0"/>
              </a:spcAft>
              <a:defRPr/>
            </a:pPr>
            <a:r>
              <a:rPr lang="es-US" sz="4000" dirty="0">
                <a:solidFill>
                  <a:schemeClr val="tx2">
                    <a:lumMod val="50000"/>
                  </a:schemeClr>
                </a:solidFill>
              </a:rPr>
              <a:t>Objetivo de TAA</a:t>
            </a:r>
          </a:p>
        </p:txBody>
      </p:sp>
      <p:sp>
        <p:nvSpPr>
          <p:cNvPr id="3075" name="Rectangle 3"/>
          <p:cNvSpPr>
            <a:spLocks noGrp="1"/>
          </p:cNvSpPr>
          <p:nvPr>
            <p:ph idx="1"/>
          </p:nvPr>
        </p:nvSpPr>
        <p:spPr>
          <a:xfrm>
            <a:off x="466436" y="3048000"/>
            <a:ext cx="8229600" cy="3916363"/>
          </a:xfrm>
        </p:spPr>
        <p:txBody>
          <a:bodyPr/>
          <a:lstStyle/>
          <a:p>
            <a:pPr algn="ctr" eaLnBrk="1" hangingPunct="1">
              <a:lnSpc>
                <a:spcPct val="150000"/>
              </a:lnSpc>
              <a:buFontTx/>
              <a:buNone/>
            </a:pPr>
            <a:r>
              <a:rPr lang="es-US" dirty="0"/>
              <a:t>Brindar asistencia a los trabajadores afectados por las importaciones extranjeras para reincorporarse a un empleo adecuado lo más rápido posible.</a:t>
            </a:r>
          </a:p>
          <a:p>
            <a:pPr lvl="2" eaLnBrk="1" hangingPunct="1">
              <a:buFont typeface="Wingdings" pitchFamily="2" charset="2"/>
              <a:buNone/>
            </a:pPr>
            <a:endParaRPr lang="es-US" sz="3200" dirty="0"/>
          </a:p>
        </p:txBody>
      </p:sp>
      <p:pic>
        <p:nvPicPr>
          <p:cNvPr id="3077" name="Picture 9"/>
          <p:cNvPicPr>
            <a:picLocks noChangeAspect="1" noChangeArrowheads="1"/>
          </p:cNvPicPr>
          <p:nvPr/>
        </p:nvPicPr>
        <p:blipFill>
          <a:blip r:embed="rId3" cstate="print"/>
          <a:srcRect/>
          <a:stretch>
            <a:fillRect/>
          </a:stretch>
        </p:blipFill>
        <p:spPr bwMode="auto">
          <a:xfrm>
            <a:off x="6810375" y="5791200"/>
            <a:ext cx="2333625" cy="838200"/>
          </a:xfrm>
          <a:prstGeom prst="rect">
            <a:avLst/>
          </a:prstGeom>
          <a:noFill/>
          <a:ln w="9525">
            <a:noFill/>
            <a:miter lim="800000"/>
            <a:headEnd/>
            <a:tailEnd/>
          </a:ln>
        </p:spPr>
      </p:pic>
      <p:pic>
        <p:nvPicPr>
          <p:cNvPr id="4" name="Picture 3"/>
          <p:cNvPicPr>
            <a:picLocks noChangeAspect="1"/>
          </p:cNvPicPr>
          <p:nvPr/>
        </p:nvPicPr>
        <p:blipFill>
          <a:blip r:embed="rId4"/>
          <a:stretch>
            <a:fillRect/>
          </a:stretch>
        </p:blipFill>
        <p:spPr>
          <a:xfrm>
            <a:off x="3009764" y="4495800"/>
            <a:ext cx="3124471" cy="899238"/>
          </a:xfrm>
          <a:prstGeom prst="rect">
            <a:avLst/>
          </a:prstGeom>
        </p:spPr>
      </p:pic>
      <p:pic>
        <p:nvPicPr>
          <p:cNvPr id="5" name="Picture 4"/>
          <p:cNvPicPr>
            <a:picLocks noChangeAspect="1"/>
          </p:cNvPicPr>
          <p:nvPr/>
        </p:nvPicPr>
        <p:blipFill>
          <a:blip r:embed="rId5"/>
          <a:stretch>
            <a:fillRect/>
          </a:stretch>
        </p:blipFill>
        <p:spPr>
          <a:xfrm>
            <a:off x="826444" y="133593"/>
            <a:ext cx="7491109" cy="1867062"/>
          </a:xfrm>
          <a:prstGeom prst="rect">
            <a:avLst/>
          </a:prstGeom>
        </p:spPr>
      </p:pic>
    </p:spTree>
    <p:extLst>
      <p:ext uri="{BB962C8B-B14F-4D97-AF65-F5344CB8AC3E}">
        <p14:creationId xmlns:p14="http://schemas.microsoft.com/office/powerpoint/2010/main" val="42907459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28EC66F15C9D541B66B803832B76497" ma:contentTypeVersion="12" ma:contentTypeDescription="Create a new document." ma:contentTypeScope="" ma:versionID="87c1b95fe360b3d19222a60421263b74">
  <xsd:schema xmlns:xsd="http://www.w3.org/2001/XMLSchema" xmlns:xs="http://www.w3.org/2001/XMLSchema" xmlns:p="http://schemas.microsoft.com/office/2006/metadata/properties" xmlns:ns2="fec81d2a-3d30-4957-9762-a7003ff5f401" targetNamespace="http://schemas.microsoft.com/office/2006/metadata/properties" ma:root="true" ma:fieldsID="c4e8387567afb456e414fe4a4410f54b" ns2:_="">
    <xsd:import namespace="fec81d2a-3d30-4957-9762-a7003ff5f40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lcf76f155ced4ddcb4097134ff3c332f"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c81d2a-3d30-4957-9762-a7003ff5f4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0920e099-540f-4e49-b54d-0e500676ccfd"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ec81d2a-3d30-4957-9762-a7003ff5f40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2592971-185D-4D45-BE7C-2EDF34CFC745}"/>
</file>

<file path=customXml/itemProps2.xml><?xml version="1.0" encoding="utf-8"?>
<ds:datastoreItem xmlns:ds="http://schemas.openxmlformats.org/officeDocument/2006/customXml" ds:itemID="{2341B5D9-CB5A-4CC3-895D-1950BB33207D}"/>
</file>

<file path=customXml/itemProps3.xml><?xml version="1.0" encoding="utf-8"?>
<ds:datastoreItem xmlns:ds="http://schemas.openxmlformats.org/officeDocument/2006/customXml" ds:itemID="{0AFDA3F6-7FAB-46C7-BE9C-EF61D5BEFA84}"/>
</file>

<file path=docProps/app.xml><?xml version="1.0" encoding="utf-8"?>
<Properties xmlns="http://schemas.openxmlformats.org/officeDocument/2006/extended-properties" xmlns:vt="http://schemas.openxmlformats.org/officeDocument/2006/docPropsVTypes">
  <Template/>
  <TotalTime>4775</TotalTime>
  <Words>4607</Words>
  <Application>Microsoft Office PowerPoint</Application>
  <PresentationFormat>On-screen Show (4:3)</PresentationFormat>
  <Paragraphs>354</Paragraphs>
  <Slides>31</Slides>
  <Notes>26</Notes>
  <HiddenSlides>0</HiddenSlides>
  <MMClips>2</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42" baseType="lpstr">
      <vt:lpstr>Arial</vt:lpstr>
      <vt:lpstr>Calibri</vt:lpstr>
      <vt:lpstr>Calibri Light</vt:lpstr>
      <vt:lpstr>Lucida Sans Unicode</vt:lpstr>
      <vt:lpstr>Tahoma</vt:lpstr>
      <vt:lpstr>Times New Roman</vt:lpstr>
      <vt:lpstr>Verdana</vt:lpstr>
      <vt:lpstr>Wingdings</vt:lpstr>
      <vt:lpstr>Wingdings 3</vt:lpstr>
      <vt:lpstr>Office Theme</vt:lpstr>
      <vt:lpstr>Document</vt:lpstr>
      <vt:lpstr>PowerPoint Presentation</vt:lpstr>
      <vt:lpstr> La Comisión de Empleo de Virginia (Virginia Employment Commission, VEC) le da la bienvenida a este video sobre el programa de Asistencia de Ajuste Comercial, también conocido como TAA.</vt:lpstr>
      <vt:lpstr>Primero, ¿por qué su empleador fue certificado para el programa Comercial? </vt:lpstr>
      <vt:lpstr>PowerPoint Presentation</vt:lpstr>
      <vt:lpstr>PowerPoint Presentation</vt:lpstr>
      <vt:lpstr>Elegibilidad individual de TAA </vt:lpstr>
      <vt:lpstr>PowerPoint Presentation</vt:lpstr>
      <vt:lpstr>PowerPoint Presentation</vt:lpstr>
      <vt:lpstr>Objetivo de TAA</vt:lpstr>
      <vt:lpstr>PowerPoint Presentation</vt:lpstr>
      <vt:lpstr>PowerPoint Presentation</vt:lpstr>
      <vt:lpstr>PowerPoint Presentation</vt:lpstr>
      <vt:lpstr>PowerPoint Presentation</vt:lpstr>
      <vt:lpstr>PowerPoint Presentation</vt:lpstr>
      <vt:lpstr>PowerPoint Presentation</vt:lpstr>
      <vt:lpstr>Capacitación Aprobada por TAA</vt:lpstr>
      <vt:lpstr>TAA ofrece diferentes tipos de capacitación disponibles para restituir a un TAW a  un empleo adecuado. ¡Estos son algunos!</vt:lpstr>
      <vt:lpstr>Normas/regulaciones de capacitación de TAA para aprobar un plan de capacitación.</vt:lpstr>
      <vt:lpstr>Normas/regulaciones de capacitación de TAA para aprobar un plan de capacitación extendido.</vt:lpstr>
      <vt:lpstr>PowerPoint Presentation</vt:lpstr>
      <vt:lpstr>PowerPoint Presentation</vt:lpstr>
      <vt:lpstr>Subsidio de Búsqueda Laboral</vt:lpstr>
      <vt:lpstr>PowerPoint Presentation</vt:lpstr>
      <vt:lpstr>Asistencia de Ajuste Comercial por Reempleo (RTAA) para trabajadores</vt:lpstr>
      <vt:lpstr>PowerPoint Presentation</vt:lpstr>
      <vt:lpstr>PowerPoint Presentation</vt:lpstr>
      <vt:lpstr>PowerPoint Presentation</vt:lpstr>
      <vt:lpstr> </vt:lpstr>
      <vt:lpstr> </vt:lpstr>
      <vt:lpstr>PowerPoint Presentation</vt:lpstr>
      <vt:lpstr>PowerPoint Presentation</vt:lpstr>
    </vt:vector>
  </TitlesOfParts>
  <Company>Virginia IT Infrastructure Partnership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Bienvenidos a la Sesión Comercial Grupal</dc:title>
  <dc:creator>vec1853</dc:creator>
  <cp:lastModifiedBy>Shirley M. Bray-Sledge</cp:lastModifiedBy>
  <cp:revision>218</cp:revision>
  <cp:lastPrinted>2020-03-11T12:17:13Z</cp:lastPrinted>
  <dcterms:created xsi:type="dcterms:W3CDTF">2014-05-12T17:56:58Z</dcterms:created>
  <dcterms:modified xsi:type="dcterms:W3CDTF">2021-10-21T08:44:43Z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0x010100C28EC66F15C9D541B66B803832B76497</vt:lpwstr>
  </property>
</Properties>
</file>